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46"/>
  </p:notesMasterIdLst>
  <p:sldIdLst>
    <p:sldId id="256" r:id="rId3"/>
    <p:sldId id="286" r:id="rId4"/>
    <p:sldId id="1395" r:id="rId5"/>
    <p:sldId id="287" r:id="rId6"/>
    <p:sldId id="1373" r:id="rId7"/>
    <p:sldId id="289" r:id="rId8"/>
    <p:sldId id="312" r:id="rId9"/>
    <p:sldId id="1371" r:id="rId10"/>
    <p:sldId id="1386" r:id="rId11"/>
    <p:sldId id="1387" r:id="rId12"/>
    <p:sldId id="1388" r:id="rId13"/>
    <p:sldId id="1389" r:id="rId14"/>
    <p:sldId id="328" r:id="rId15"/>
    <p:sldId id="1365" r:id="rId16"/>
    <p:sldId id="1366" r:id="rId17"/>
    <p:sldId id="1368" r:id="rId18"/>
    <p:sldId id="1401" r:id="rId19"/>
    <p:sldId id="1393" r:id="rId20"/>
    <p:sldId id="1392" r:id="rId21"/>
    <p:sldId id="343" r:id="rId22"/>
    <p:sldId id="1394" r:id="rId23"/>
    <p:sldId id="1375" r:id="rId24"/>
    <p:sldId id="1376" r:id="rId25"/>
    <p:sldId id="1374" r:id="rId26"/>
    <p:sldId id="1396" r:id="rId27"/>
    <p:sldId id="1390" r:id="rId28"/>
    <p:sldId id="1144" r:id="rId29"/>
    <p:sldId id="1143" r:id="rId30"/>
    <p:sldId id="336" r:id="rId31"/>
    <p:sldId id="1383" r:id="rId32"/>
    <p:sldId id="1381" r:id="rId33"/>
    <p:sldId id="1398" r:id="rId34"/>
    <p:sldId id="1356" r:id="rId35"/>
    <p:sldId id="1357" r:id="rId36"/>
    <p:sldId id="1399" r:id="rId37"/>
    <p:sldId id="1400" r:id="rId38"/>
    <p:sldId id="318" r:id="rId39"/>
    <p:sldId id="1404" r:id="rId40"/>
    <p:sldId id="1355" r:id="rId41"/>
    <p:sldId id="1358" r:id="rId42"/>
    <p:sldId id="1385" r:id="rId43"/>
    <p:sldId id="1402" r:id="rId44"/>
    <p:sldId id="1403" r:id="rId45"/>
  </p:sldIdLst>
  <p:sldSz cx="9144000" cy="5143500" type="screen16x9"/>
  <p:notesSz cx="6858000" cy="1276350"/>
  <p:embeddedFontLst>
    <p:embeddedFont>
      <p:font typeface="Lora" panose="020B0604020202020204" charset="0"/>
      <p:regular r:id="rId47"/>
      <p:bold r:id="rId48"/>
      <p:italic r:id="rId49"/>
      <p:boldItalic r:id="rId50"/>
    </p:embeddedFont>
    <p:embeddedFont>
      <p:font typeface="Quattrocento Sans" panose="020B0502050000020003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75A13D8C-FED2-4972-96E1-0DDDC63B6743}">
          <p14:sldIdLst>
            <p14:sldId id="256"/>
            <p14:sldId id="286"/>
            <p14:sldId id="1395"/>
            <p14:sldId id="287"/>
            <p14:sldId id="1373"/>
            <p14:sldId id="289"/>
            <p14:sldId id="312"/>
            <p14:sldId id="1371"/>
            <p14:sldId id="1386"/>
            <p14:sldId id="1387"/>
            <p14:sldId id="1388"/>
            <p14:sldId id="1389"/>
            <p14:sldId id="328"/>
            <p14:sldId id="1365"/>
            <p14:sldId id="1366"/>
            <p14:sldId id="1368"/>
            <p14:sldId id="1401"/>
            <p14:sldId id="1393"/>
            <p14:sldId id="1392"/>
            <p14:sldId id="343"/>
          </p14:sldIdLst>
        </p14:section>
        <p14:section name="Lessons from classroom research" id="{C06F1DF9-E9D8-4E2E-9C26-5FD41624734E}">
          <p14:sldIdLst>
            <p14:sldId id="1394"/>
            <p14:sldId id="1375"/>
            <p14:sldId id="1376"/>
            <p14:sldId id="1374"/>
          </p14:sldIdLst>
        </p14:section>
        <p14:section name="Results" id="{0A3042BC-901E-4F2F-84A8-C921876528F7}">
          <p14:sldIdLst>
            <p14:sldId id="1396"/>
            <p14:sldId id="1390"/>
            <p14:sldId id="1144"/>
            <p14:sldId id="1143"/>
            <p14:sldId id="336"/>
            <p14:sldId id="1383"/>
            <p14:sldId id="1381"/>
            <p14:sldId id="1398"/>
            <p14:sldId id="1356"/>
            <p14:sldId id="1357"/>
            <p14:sldId id="1399"/>
            <p14:sldId id="1400"/>
            <p14:sldId id="318"/>
            <p14:sldId id="1404"/>
          </p14:sldIdLst>
        </p14:section>
        <p14:section name="Future directions" id="{078AC2C2-2312-4B84-ADB4-1548D7595514}">
          <p14:sldIdLst>
            <p14:sldId id="1355"/>
            <p14:sldId id="1358"/>
            <p14:sldId id="1385"/>
          </p14:sldIdLst>
        </p14:section>
        <p14:section name="Ending" id="{BB3D23E6-9C73-45F2-81E3-DD978FE1D94A}">
          <p14:sldIdLst>
            <p14:sldId id="1402"/>
            <p14:sldId id="1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 Yang" initials="BY" lastIdx="5" clrIdx="0">
    <p:extLst>
      <p:ext uri="{19B8F6BF-5375-455C-9EA6-DF929625EA0E}">
        <p15:presenceInfo xmlns:p15="http://schemas.microsoft.com/office/powerpoint/2012/main" userId="Brenda Y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F6901"/>
    <a:srgbClr val="62A97E"/>
    <a:srgbClr val="012839"/>
    <a:srgbClr val="FB7000"/>
    <a:srgbClr val="E85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C90F79-F7E8-4C40-ACD4-840F9CD2A691}" v="529" dt="2019-12-03T16:44:22.359"/>
  </p1510:revLst>
</p1510:revInfo>
</file>

<file path=ppt/tableStyles.xml><?xml version="1.0" encoding="utf-8"?>
<a:tblStyleLst xmlns:a="http://schemas.openxmlformats.org/drawingml/2006/main" def="{364B9FC9-BD01-4C87-B853-DCE241996D6C}">
  <a:tblStyle styleId="{364B9FC9-BD01-4C87-B853-DCE241996D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9" autoAdjust="0"/>
    <p:restoredTop sz="68758" autoAdjust="0"/>
  </p:normalViewPr>
  <p:slideViewPr>
    <p:cSldViewPr snapToGrid="0">
      <p:cViewPr varScale="1">
        <p:scale>
          <a:sx n="80" d="100"/>
          <a:sy n="80" d="100"/>
        </p:scale>
        <p:origin x="60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D4143E-A9CE-4AB9-9863-01EA99C0A610}" type="doc">
      <dgm:prSet loTypeId="urn:microsoft.com/office/officeart/2005/8/layout/arrow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B4150E-CA26-4FCA-957A-D6884E38ED94}">
      <dgm:prSet phldrT="[Text]"/>
      <dgm:spPr/>
      <dgm:t>
        <a:bodyPr/>
        <a:lstStyle/>
        <a:p>
          <a:r>
            <a:rPr lang="en-US" dirty="0">
              <a:latin typeface="+mn-lt"/>
            </a:rPr>
            <a:t>TOI scale</a:t>
          </a:r>
        </a:p>
      </dgm:t>
    </dgm:pt>
    <dgm:pt modelId="{9C48929A-A136-431C-B2FB-6EB571A0DF75}" type="parTrans" cxnId="{DE200ACF-2BE5-400C-A8D5-2D5D515DF028}">
      <dgm:prSet/>
      <dgm:spPr/>
      <dgm:t>
        <a:bodyPr/>
        <a:lstStyle/>
        <a:p>
          <a:endParaRPr lang="en-US"/>
        </a:p>
      </dgm:t>
    </dgm:pt>
    <dgm:pt modelId="{02C04A94-C795-4BD2-B09E-EAF6989B1EED}" type="sibTrans" cxnId="{DE200ACF-2BE5-400C-A8D5-2D5D515DF028}">
      <dgm:prSet/>
      <dgm:spPr/>
      <dgm:t>
        <a:bodyPr/>
        <a:lstStyle/>
        <a:p>
          <a:endParaRPr lang="en-US"/>
        </a:p>
      </dgm:t>
    </dgm:pt>
    <dgm:pt modelId="{503AC699-7179-4724-9632-DC2F1F55E026}">
      <dgm:prSet phldrT="[Text]"/>
      <dgm:spPr/>
      <dgm:t>
        <a:bodyPr/>
        <a:lstStyle/>
        <a:p>
          <a:r>
            <a:rPr lang="en-US" dirty="0">
              <a:latin typeface="+mn-lt"/>
            </a:rPr>
            <a:t>open-ended text responses</a:t>
          </a:r>
        </a:p>
      </dgm:t>
    </dgm:pt>
    <dgm:pt modelId="{902C94ED-A229-4373-8CF6-4962648B3259}" type="parTrans" cxnId="{05BA077C-8BF4-4D0B-8078-F829E4F36286}">
      <dgm:prSet/>
      <dgm:spPr/>
      <dgm:t>
        <a:bodyPr/>
        <a:lstStyle/>
        <a:p>
          <a:endParaRPr lang="en-US"/>
        </a:p>
      </dgm:t>
    </dgm:pt>
    <dgm:pt modelId="{FECFADBF-1B43-4518-BCA6-B9D05CFF9D13}" type="sibTrans" cxnId="{05BA077C-8BF4-4D0B-8078-F829E4F36286}">
      <dgm:prSet/>
      <dgm:spPr/>
      <dgm:t>
        <a:bodyPr/>
        <a:lstStyle/>
        <a:p>
          <a:endParaRPr lang="en-US"/>
        </a:p>
      </dgm:t>
    </dgm:pt>
    <dgm:pt modelId="{6265EBC1-91CC-4C00-AF82-B70859796345}" type="pres">
      <dgm:prSet presAssocID="{55D4143E-A9CE-4AB9-9863-01EA99C0A610}" presName="diagram" presStyleCnt="0">
        <dgm:presLayoutVars>
          <dgm:dir/>
          <dgm:resizeHandles val="exact"/>
        </dgm:presLayoutVars>
      </dgm:prSet>
      <dgm:spPr/>
    </dgm:pt>
    <dgm:pt modelId="{A773A9B7-412A-4406-855A-6AFD68033E33}" type="pres">
      <dgm:prSet presAssocID="{19B4150E-CA26-4FCA-957A-D6884E38ED94}" presName="arrow" presStyleLbl="node1" presStyleIdx="0" presStyleCnt="2">
        <dgm:presLayoutVars>
          <dgm:bulletEnabled val="1"/>
        </dgm:presLayoutVars>
      </dgm:prSet>
      <dgm:spPr/>
    </dgm:pt>
    <dgm:pt modelId="{F7A4FD72-40CE-48FE-8B86-9CD54C7EF784}" type="pres">
      <dgm:prSet presAssocID="{503AC699-7179-4724-9632-DC2F1F55E026}" presName="arrow" presStyleLbl="node1" presStyleIdx="1" presStyleCnt="2">
        <dgm:presLayoutVars>
          <dgm:bulletEnabled val="1"/>
        </dgm:presLayoutVars>
      </dgm:prSet>
      <dgm:spPr/>
    </dgm:pt>
  </dgm:ptLst>
  <dgm:cxnLst>
    <dgm:cxn modelId="{6BCFC84E-7D31-46A3-98F4-AE64FCB29BA3}" type="presOf" srcId="{19B4150E-CA26-4FCA-957A-D6884E38ED94}" destId="{A773A9B7-412A-4406-855A-6AFD68033E33}" srcOrd="0" destOrd="0" presId="urn:microsoft.com/office/officeart/2005/8/layout/arrow5"/>
    <dgm:cxn modelId="{05BA077C-8BF4-4D0B-8078-F829E4F36286}" srcId="{55D4143E-A9CE-4AB9-9863-01EA99C0A610}" destId="{503AC699-7179-4724-9632-DC2F1F55E026}" srcOrd="1" destOrd="0" parTransId="{902C94ED-A229-4373-8CF6-4962648B3259}" sibTransId="{FECFADBF-1B43-4518-BCA6-B9D05CFF9D13}"/>
    <dgm:cxn modelId="{300577B9-F1D0-47D2-9260-729DCB213B62}" type="presOf" srcId="{503AC699-7179-4724-9632-DC2F1F55E026}" destId="{F7A4FD72-40CE-48FE-8B86-9CD54C7EF784}" srcOrd="0" destOrd="0" presId="urn:microsoft.com/office/officeart/2005/8/layout/arrow5"/>
    <dgm:cxn modelId="{DE200ACF-2BE5-400C-A8D5-2D5D515DF028}" srcId="{55D4143E-A9CE-4AB9-9863-01EA99C0A610}" destId="{19B4150E-CA26-4FCA-957A-D6884E38ED94}" srcOrd="0" destOrd="0" parTransId="{9C48929A-A136-431C-B2FB-6EB571A0DF75}" sibTransId="{02C04A94-C795-4BD2-B09E-EAF6989B1EED}"/>
    <dgm:cxn modelId="{C2E432D6-C46B-4923-8225-08F5F8ED9624}" type="presOf" srcId="{55D4143E-A9CE-4AB9-9863-01EA99C0A610}" destId="{6265EBC1-91CC-4C00-AF82-B70859796345}" srcOrd="0" destOrd="0" presId="urn:microsoft.com/office/officeart/2005/8/layout/arrow5"/>
    <dgm:cxn modelId="{4DF39097-CDB0-4E47-81A8-FF3B7E6709F5}" type="presParOf" srcId="{6265EBC1-91CC-4C00-AF82-B70859796345}" destId="{A773A9B7-412A-4406-855A-6AFD68033E33}" srcOrd="0" destOrd="0" presId="urn:microsoft.com/office/officeart/2005/8/layout/arrow5"/>
    <dgm:cxn modelId="{4FAED302-14DE-448D-9A71-241A906748AA}" type="presParOf" srcId="{6265EBC1-91CC-4C00-AF82-B70859796345}" destId="{F7A4FD72-40CE-48FE-8B86-9CD54C7EF784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D4143E-A9CE-4AB9-9863-01EA99C0A610}" type="doc">
      <dgm:prSet loTypeId="urn:microsoft.com/office/officeart/2005/8/layout/arrow1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B4150E-CA26-4FCA-957A-D6884E38ED94}">
      <dgm:prSet phldrT="[Text]"/>
      <dgm:spPr/>
      <dgm:t>
        <a:bodyPr/>
        <a:lstStyle/>
        <a:p>
          <a:r>
            <a:rPr lang="en-US" dirty="0">
              <a:latin typeface="+mn-lt"/>
            </a:rPr>
            <a:t>TOI scale</a:t>
          </a:r>
        </a:p>
      </dgm:t>
    </dgm:pt>
    <dgm:pt modelId="{9C48929A-A136-431C-B2FB-6EB571A0DF75}" type="parTrans" cxnId="{DE200ACF-2BE5-400C-A8D5-2D5D515DF028}">
      <dgm:prSet/>
      <dgm:spPr/>
      <dgm:t>
        <a:bodyPr/>
        <a:lstStyle/>
        <a:p>
          <a:endParaRPr lang="en-US"/>
        </a:p>
      </dgm:t>
    </dgm:pt>
    <dgm:pt modelId="{02C04A94-C795-4BD2-B09E-EAF6989B1EED}" type="sibTrans" cxnId="{DE200ACF-2BE5-400C-A8D5-2D5D515DF028}">
      <dgm:prSet/>
      <dgm:spPr/>
      <dgm:t>
        <a:bodyPr/>
        <a:lstStyle/>
        <a:p>
          <a:endParaRPr lang="en-US"/>
        </a:p>
      </dgm:t>
    </dgm:pt>
    <dgm:pt modelId="{503AC699-7179-4724-9632-DC2F1F55E026}">
      <dgm:prSet phldrT="[Text]"/>
      <dgm:spPr/>
      <dgm:t>
        <a:bodyPr/>
        <a:lstStyle/>
        <a:p>
          <a:r>
            <a:rPr lang="en-US" dirty="0">
              <a:latin typeface="+mn-lt"/>
            </a:rPr>
            <a:t>open-ended text responses</a:t>
          </a:r>
        </a:p>
      </dgm:t>
    </dgm:pt>
    <dgm:pt modelId="{902C94ED-A229-4373-8CF6-4962648B3259}" type="parTrans" cxnId="{05BA077C-8BF4-4D0B-8078-F829E4F36286}">
      <dgm:prSet/>
      <dgm:spPr/>
      <dgm:t>
        <a:bodyPr/>
        <a:lstStyle/>
        <a:p>
          <a:endParaRPr lang="en-US"/>
        </a:p>
      </dgm:t>
    </dgm:pt>
    <dgm:pt modelId="{FECFADBF-1B43-4518-BCA6-B9D05CFF9D13}" type="sibTrans" cxnId="{05BA077C-8BF4-4D0B-8078-F829E4F36286}">
      <dgm:prSet/>
      <dgm:spPr/>
      <dgm:t>
        <a:bodyPr/>
        <a:lstStyle/>
        <a:p>
          <a:endParaRPr lang="en-US"/>
        </a:p>
      </dgm:t>
    </dgm:pt>
    <dgm:pt modelId="{D1C7C690-37A6-4467-B5A8-E0A0E55BC3C6}" type="pres">
      <dgm:prSet presAssocID="{55D4143E-A9CE-4AB9-9863-01EA99C0A610}" presName="cycle" presStyleCnt="0">
        <dgm:presLayoutVars>
          <dgm:dir/>
          <dgm:resizeHandles val="exact"/>
        </dgm:presLayoutVars>
      </dgm:prSet>
      <dgm:spPr/>
    </dgm:pt>
    <dgm:pt modelId="{C53DB241-3637-46AB-AAA9-74CD82DC88EF}" type="pres">
      <dgm:prSet presAssocID="{19B4150E-CA26-4FCA-957A-D6884E38ED94}" presName="arrow" presStyleLbl="node1" presStyleIdx="0" presStyleCnt="2">
        <dgm:presLayoutVars>
          <dgm:bulletEnabled val="1"/>
        </dgm:presLayoutVars>
      </dgm:prSet>
      <dgm:spPr/>
    </dgm:pt>
    <dgm:pt modelId="{A747AC3E-A147-4043-8BC2-70DDF2E9C02F}" type="pres">
      <dgm:prSet presAssocID="{503AC699-7179-4724-9632-DC2F1F55E026}" presName="arrow" presStyleLbl="node1" presStyleIdx="1" presStyleCnt="2">
        <dgm:presLayoutVars>
          <dgm:bulletEnabled val="1"/>
        </dgm:presLayoutVars>
      </dgm:prSet>
      <dgm:spPr/>
    </dgm:pt>
  </dgm:ptLst>
  <dgm:cxnLst>
    <dgm:cxn modelId="{5C55D326-BDAC-4371-9264-560FFC31AAF1}" type="presOf" srcId="{55D4143E-A9CE-4AB9-9863-01EA99C0A610}" destId="{D1C7C690-37A6-4467-B5A8-E0A0E55BC3C6}" srcOrd="0" destOrd="0" presId="urn:microsoft.com/office/officeart/2005/8/layout/arrow1"/>
    <dgm:cxn modelId="{05BA077C-8BF4-4D0B-8078-F829E4F36286}" srcId="{55D4143E-A9CE-4AB9-9863-01EA99C0A610}" destId="{503AC699-7179-4724-9632-DC2F1F55E026}" srcOrd="1" destOrd="0" parTransId="{902C94ED-A229-4373-8CF6-4962648B3259}" sibTransId="{FECFADBF-1B43-4518-BCA6-B9D05CFF9D13}"/>
    <dgm:cxn modelId="{2E567EB8-9977-4140-8FC5-D241C31F5318}" type="presOf" srcId="{19B4150E-CA26-4FCA-957A-D6884E38ED94}" destId="{C53DB241-3637-46AB-AAA9-74CD82DC88EF}" srcOrd="0" destOrd="0" presId="urn:microsoft.com/office/officeart/2005/8/layout/arrow1"/>
    <dgm:cxn modelId="{DE200ACF-2BE5-400C-A8D5-2D5D515DF028}" srcId="{55D4143E-A9CE-4AB9-9863-01EA99C0A610}" destId="{19B4150E-CA26-4FCA-957A-D6884E38ED94}" srcOrd="0" destOrd="0" parTransId="{9C48929A-A136-431C-B2FB-6EB571A0DF75}" sibTransId="{02C04A94-C795-4BD2-B09E-EAF6989B1EED}"/>
    <dgm:cxn modelId="{A84631F7-E482-4929-9401-6630F5B81F2A}" type="presOf" srcId="{503AC699-7179-4724-9632-DC2F1F55E026}" destId="{A747AC3E-A147-4043-8BC2-70DDF2E9C02F}" srcOrd="0" destOrd="0" presId="urn:microsoft.com/office/officeart/2005/8/layout/arrow1"/>
    <dgm:cxn modelId="{A8D129C7-0171-4008-89E4-E4F8AEA31A35}" type="presParOf" srcId="{D1C7C690-37A6-4467-B5A8-E0A0E55BC3C6}" destId="{C53DB241-3637-46AB-AAA9-74CD82DC88EF}" srcOrd="0" destOrd="0" presId="urn:microsoft.com/office/officeart/2005/8/layout/arrow1"/>
    <dgm:cxn modelId="{F65CC12D-1C82-413A-A5D2-4FE30E97F9F2}" type="presParOf" srcId="{D1C7C690-37A6-4467-B5A8-E0A0E55BC3C6}" destId="{A747AC3E-A147-4043-8BC2-70DDF2E9C02F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C76804-3B8C-473D-A733-C7B440E4F93B}" type="doc">
      <dgm:prSet loTypeId="urn:microsoft.com/office/officeart/2011/layout/CircleProcess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65BAFB-81BD-45C4-AA67-F7BDA8AEECCF}">
      <dgm:prSet phldrT="[Text]"/>
      <dgm:spPr/>
      <dgm:t>
        <a:bodyPr/>
        <a:lstStyle/>
        <a:p>
          <a:r>
            <a:rPr lang="en-US" dirty="0"/>
            <a:t>Beginning of semester</a:t>
          </a:r>
        </a:p>
      </dgm:t>
    </dgm:pt>
    <dgm:pt modelId="{9E7EA16C-63B3-432D-B6F0-8F5DA3F50FDE}" type="parTrans" cxnId="{04135D1A-44B9-499C-A821-8ADB9365ABDB}">
      <dgm:prSet/>
      <dgm:spPr/>
      <dgm:t>
        <a:bodyPr/>
        <a:lstStyle/>
        <a:p>
          <a:endParaRPr lang="en-US"/>
        </a:p>
      </dgm:t>
    </dgm:pt>
    <dgm:pt modelId="{89F6E397-EF85-4FE0-B31C-FAF970558C5E}" type="sibTrans" cxnId="{04135D1A-44B9-499C-A821-8ADB9365ABDB}">
      <dgm:prSet/>
      <dgm:spPr/>
      <dgm:t>
        <a:bodyPr/>
        <a:lstStyle/>
        <a:p>
          <a:endParaRPr lang="en-US"/>
        </a:p>
      </dgm:t>
    </dgm:pt>
    <dgm:pt modelId="{D897F188-8026-47E2-B530-F6278B8C4882}">
      <dgm:prSet phldrT="[Text]"/>
      <dgm:spPr/>
      <dgm:t>
        <a:bodyPr/>
        <a:lstStyle/>
        <a:p>
          <a:r>
            <a:rPr lang="en-US" dirty="0"/>
            <a:t>Mid-Semester</a:t>
          </a:r>
        </a:p>
      </dgm:t>
    </dgm:pt>
    <dgm:pt modelId="{EA570DE5-AADB-4B15-AD50-7FB6E5BFE556}" type="parTrans" cxnId="{595B8061-4103-4968-84E0-07247D75D54C}">
      <dgm:prSet/>
      <dgm:spPr/>
      <dgm:t>
        <a:bodyPr/>
        <a:lstStyle/>
        <a:p>
          <a:endParaRPr lang="en-US"/>
        </a:p>
      </dgm:t>
    </dgm:pt>
    <dgm:pt modelId="{D78DA5E4-1396-49F5-B9EC-4E81FA8BD559}" type="sibTrans" cxnId="{595B8061-4103-4968-84E0-07247D75D54C}">
      <dgm:prSet/>
      <dgm:spPr/>
      <dgm:t>
        <a:bodyPr/>
        <a:lstStyle/>
        <a:p>
          <a:endParaRPr lang="en-US"/>
        </a:p>
      </dgm:t>
    </dgm:pt>
    <dgm:pt modelId="{59804ED3-D8FC-4008-9702-84EC4F85F228}">
      <dgm:prSet phldrT="[Text]"/>
      <dgm:spPr/>
      <dgm:t>
        <a:bodyPr/>
        <a:lstStyle/>
        <a:p>
          <a:r>
            <a:rPr lang="en-US" dirty="0"/>
            <a:t>End of Semester</a:t>
          </a:r>
        </a:p>
      </dgm:t>
    </dgm:pt>
    <dgm:pt modelId="{ED672F5E-26A2-47FB-9C8A-A93A42746690}" type="parTrans" cxnId="{C11A467C-5D6B-426C-B7C3-B885B90DE10E}">
      <dgm:prSet/>
      <dgm:spPr/>
      <dgm:t>
        <a:bodyPr/>
        <a:lstStyle/>
        <a:p>
          <a:endParaRPr lang="en-US"/>
        </a:p>
      </dgm:t>
    </dgm:pt>
    <dgm:pt modelId="{6DBDB58B-79BC-45EA-93E6-8F814A4EA207}" type="sibTrans" cxnId="{C11A467C-5D6B-426C-B7C3-B885B90DE10E}">
      <dgm:prSet/>
      <dgm:spPr/>
      <dgm:t>
        <a:bodyPr/>
        <a:lstStyle/>
        <a:p>
          <a:endParaRPr lang="en-US"/>
        </a:p>
      </dgm:t>
    </dgm:pt>
    <dgm:pt modelId="{0D246BBF-48FF-48D8-911A-5B77FE727007}" type="pres">
      <dgm:prSet presAssocID="{E3C76804-3B8C-473D-A733-C7B440E4F93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90ECEA5-7238-42CE-A3EC-5825C60A229B}" type="pres">
      <dgm:prSet presAssocID="{59804ED3-D8FC-4008-9702-84EC4F85F228}" presName="Accent3" presStyleCnt="0"/>
      <dgm:spPr/>
    </dgm:pt>
    <dgm:pt modelId="{A8A741E8-C8E2-4DE6-8D74-A8641D814DE8}" type="pres">
      <dgm:prSet presAssocID="{59804ED3-D8FC-4008-9702-84EC4F85F228}" presName="Accent" presStyleLbl="node1" presStyleIdx="0" presStyleCnt="3"/>
      <dgm:spPr/>
    </dgm:pt>
    <dgm:pt modelId="{247F6E1D-9918-4480-8E27-0642A7A53B43}" type="pres">
      <dgm:prSet presAssocID="{59804ED3-D8FC-4008-9702-84EC4F85F228}" presName="ParentBackground3" presStyleCnt="0"/>
      <dgm:spPr/>
    </dgm:pt>
    <dgm:pt modelId="{C30EB792-A68A-4EB2-957E-3388B0A26080}" type="pres">
      <dgm:prSet presAssocID="{59804ED3-D8FC-4008-9702-84EC4F85F228}" presName="ParentBackground" presStyleLbl="fgAcc1" presStyleIdx="0" presStyleCnt="3"/>
      <dgm:spPr/>
    </dgm:pt>
    <dgm:pt modelId="{29FA9535-EB01-406B-9C17-8C9C5310B4D1}" type="pres">
      <dgm:prSet presAssocID="{59804ED3-D8FC-4008-9702-84EC4F85F22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5C75271-8048-4DC7-A572-D271C307F6FB}" type="pres">
      <dgm:prSet presAssocID="{D897F188-8026-47E2-B530-F6278B8C4882}" presName="Accent2" presStyleCnt="0"/>
      <dgm:spPr/>
    </dgm:pt>
    <dgm:pt modelId="{FC44F2BC-F3A2-46C6-999A-0BCBF9204778}" type="pres">
      <dgm:prSet presAssocID="{D897F188-8026-47E2-B530-F6278B8C4882}" presName="Accent" presStyleLbl="node1" presStyleIdx="1" presStyleCnt="3"/>
      <dgm:spPr/>
    </dgm:pt>
    <dgm:pt modelId="{E1212503-8EF4-4129-BC91-5C9790473EF2}" type="pres">
      <dgm:prSet presAssocID="{D897F188-8026-47E2-B530-F6278B8C4882}" presName="ParentBackground2" presStyleCnt="0"/>
      <dgm:spPr/>
    </dgm:pt>
    <dgm:pt modelId="{7BA0D549-14C2-475A-86FE-B17879F6E984}" type="pres">
      <dgm:prSet presAssocID="{D897F188-8026-47E2-B530-F6278B8C4882}" presName="ParentBackground" presStyleLbl="fgAcc1" presStyleIdx="1" presStyleCnt="3"/>
      <dgm:spPr/>
    </dgm:pt>
    <dgm:pt modelId="{F83815D8-F35C-4964-8778-EBB6283AB4E6}" type="pres">
      <dgm:prSet presAssocID="{D897F188-8026-47E2-B530-F6278B8C488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EA676FA-CD73-4A8D-B822-00078A49D2EA}" type="pres">
      <dgm:prSet presAssocID="{F965BAFB-81BD-45C4-AA67-F7BDA8AEECCF}" presName="Accent1" presStyleCnt="0"/>
      <dgm:spPr/>
    </dgm:pt>
    <dgm:pt modelId="{FF0FE1D6-5D1A-4EEF-BD88-DD719E54E30C}" type="pres">
      <dgm:prSet presAssocID="{F965BAFB-81BD-45C4-AA67-F7BDA8AEECCF}" presName="Accent" presStyleLbl="node1" presStyleIdx="2" presStyleCnt="3"/>
      <dgm:spPr/>
    </dgm:pt>
    <dgm:pt modelId="{A3DE10D3-0C6F-466A-91F8-25043FD9DF3A}" type="pres">
      <dgm:prSet presAssocID="{F965BAFB-81BD-45C4-AA67-F7BDA8AEECCF}" presName="ParentBackground1" presStyleCnt="0"/>
      <dgm:spPr/>
    </dgm:pt>
    <dgm:pt modelId="{6162FA77-6FD4-4288-A860-9FCC26FBC4CB}" type="pres">
      <dgm:prSet presAssocID="{F965BAFB-81BD-45C4-AA67-F7BDA8AEECCF}" presName="ParentBackground" presStyleLbl="fgAcc1" presStyleIdx="2" presStyleCnt="3"/>
      <dgm:spPr/>
    </dgm:pt>
    <dgm:pt modelId="{13ABCC78-E525-4261-8BF3-6CF791836E02}" type="pres">
      <dgm:prSet presAssocID="{F965BAFB-81BD-45C4-AA67-F7BDA8AEECC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9A0010B-52E1-4AD1-A3A8-011AE2CAF9D2}" type="presOf" srcId="{59804ED3-D8FC-4008-9702-84EC4F85F228}" destId="{C30EB792-A68A-4EB2-957E-3388B0A26080}" srcOrd="0" destOrd="0" presId="urn:microsoft.com/office/officeart/2011/layout/CircleProcess"/>
    <dgm:cxn modelId="{04135D1A-44B9-499C-A821-8ADB9365ABDB}" srcId="{E3C76804-3B8C-473D-A733-C7B440E4F93B}" destId="{F965BAFB-81BD-45C4-AA67-F7BDA8AEECCF}" srcOrd="0" destOrd="0" parTransId="{9E7EA16C-63B3-432D-B6F0-8F5DA3F50FDE}" sibTransId="{89F6E397-EF85-4FE0-B31C-FAF970558C5E}"/>
    <dgm:cxn modelId="{97B74921-E4A7-433A-9325-77173C8B82CC}" type="presOf" srcId="{59804ED3-D8FC-4008-9702-84EC4F85F228}" destId="{29FA9535-EB01-406B-9C17-8C9C5310B4D1}" srcOrd="1" destOrd="0" presId="urn:microsoft.com/office/officeart/2011/layout/CircleProcess"/>
    <dgm:cxn modelId="{0BF3AD35-CF68-4AAB-A904-F9F5A3AF578F}" type="presOf" srcId="{F965BAFB-81BD-45C4-AA67-F7BDA8AEECCF}" destId="{13ABCC78-E525-4261-8BF3-6CF791836E02}" srcOrd="1" destOrd="0" presId="urn:microsoft.com/office/officeart/2011/layout/CircleProcess"/>
    <dgm:cxn modelId="{595B8061-4103-4968-84E0-07247D75D54C}" srcId="{E3C76804-3B8C-473D-A733-C7B440E4F93B}" destId="{D897F188-8026-47E2-B530-F6278B8C4882}" srcOrd="1" destOrd="0" parTransId="{EA570DE5-AADB-4B15-AD50-7FB6E5BFE556}" sibTransId="{D78DA5E4-1396-49F5-B9EC-4E81FA8BD559}"/>
    <dgm:cxn modelId="{C11A467C-5D6B-426C-B7C3-B885B90DE10E}" srcId="{E3C76804-3B8C-473D-A733-C7B440E4F93B}" destId="{59804ED3-D8FC-4008-9702-84EC4F85F228}" srcOrd="2" destOrd="0" parTransId="{ED672F5E-26A2-47FB-9C8A-A93A42746690}" sibTransId="{6DBDB58B-79BC-45EA-93E6-8F814A4EA207}"/>
    <dgm:cxn modelId="{29D58080-4F41-41F8-B162-BCD6104DEDDF}" type="presOf" srcId="{F965BAFB-81BD-45C4-AA67-F7BDA8AEECCF}" destId="{6162FA77-6FD4-4288-A860-9FCC26FBC4CB}" srcOrd="0" destOrd="0" presId="urn:microsoft.com/office/officeart/2011/layout/CircleProcess"/>
    <dgm:cxn modelId="{7673CA8B-C3F6-49EA-B470-689FB26EC9AC}" type="presOf" srcId="{D897F188-8026-47E2-B530-F6278B8C4882}" destId="{F83815D8-F35C-4964-8778-EBB6283AB4E6}" srcOrd="1" destOrd="0" presId="urn:microsoft.com/office/officeart/2011/layout/CircleProcess"/>
    <dgm:cxn modelId="{484795A2-823B-4131-AEB1-FAE043AF2F74}" type="presOf" srcId="{E3C76804-3B8C-473D-A733-C7B440E4F93B}" destId="{0D246BBF-48FF-48D8-911A-5B77FE727007}" srcOrd="0" destOrd="0" presId="urn:microsoft.com/office/officeart/2011/layout/CircleProcess"/>
    <dgm:cxn modelId="{F8F675A9-7F11-4563-A26F-F974A7FDA75C}" type="presOf" srcId="{D897F188-8026-47E2-B530-F6278B8C4882}" destId="{7BA0D549-14C2-475A-86FE-B17879F6E984}" srcOrd="0" destOrd="0" presId="urn:microsoft.com/office/officeart/2011/layout/CircleProcess"/>
    <dgm:cxn modelId="{6454E9EE-CB7B-496B-BFA6-A313FD5697CF}" type="presParOf" srcId="{0D246BBF-48FF-48D8-911A-5B77FE727007}" destId="{090ECEA5-7238-42CE-A3EC-5825C60A229B}" srcOrd="0" destOrd="0" presId="urn:microsoft.com/office/officeart/2011/layout/CircleProcess"/>
    <dgm:cxn modelId="{25E27DDA-DA16-4F80-A16D-9507C9110AE9}" type="presParOf" srcId="{090ECEA5-7238-42CE-A3EC-5825C60A229B}" destId="{A8A741E8-C8E2-4DE6-8D74-A8641D814DE8}" srcOrd="0" destOrd="0" presId="urn:microsoft.com/office/officeart/2011/layout/CircleProcess"/>
    <dgm:cxn modelId="{506E74B3-FF03-43EA-9D84-90473A42306A}" type="presParOf" srcId="{0D246BBF-48FF-48D8-911A-5B77FE727007}" destId="{247F6E1D-9918-4480-8E27-0642A7A53B43}" srcOrd="1" destOrd="0" presId="urn:microsoft.com/office/officeart/2011/layout/CircleProcess"/>
    <dgm:cxn modelId="{ED510E3B-1F61-4FC2-B7D6-4967898B3661}" type="presParOf" srcId="{247F6E1D-9918-4480-8E27-0642A7A53B43}" destId="{C30EB792-A68A-4EB2-957E-3388B0A26080}" srcOrd="0" destOrd="0" presId="urn:microsoft.com/office/officeart/2011/layout/CircleProcess"/>
    <dgm:cxn modelId="{E626B67D-43EB-4C5C-9BBC-58315BF4F853}" type="presParOf" srcId="{0D246BBF-48FF-48D8-911A-5B77FE727007}" destId="{29FA9535-EB01-406B-9C17-8C9C5310B4D1}" srcOrd="2" destOrd="0" presId="urn:microsoft.com/office/officeart/2011/layout/CircleProcess"/>
    <dgm:cxn modelId="{F18F6EC3-0D82-43F3-B4EB-8C6E0604F28E}" type="presParOf" srcId="{0D246BBF-48FF-48D8-911A-5B77FE727007}" destId="{A5C75271-8048-4DC7-A572-D271C307F6FB}" srcOrd="3" destOrd="0" presId="urn:microsoft.com/office/officeart/2011/layout/CircleProcess"/>
    <dgm:cxn modelId="{6FA7E971-DF80-4448-A776-696ABB80BF06}" type="presParOf" srcId="{A5C75271-8048-4DC7-A572-D271C307F6FB}" destId="{FC44F2BC-F3A2-46C6-999A-0BCBF9204778}" srcOrd="0" destOrd="0" presId="urn:microsoft.com/office/officeart/2011/layout/CircleProcess"/>
    <dgm:cxn modelId="{E6155AD6-370B-46A7-9009-867AD9BC5DD6}" type="presParOf" srcId="{0D246BBF-48FF-48D8-911A-5B77FE727007}" destId="{E1212503-8EF4-4129-BC91-5C9790473EF2}" srcOrd="4" destOrd="0" presId="urn:microsoft.com/office/officeart/2011/layout/CircleProcess"/>
    <dgm:cxn modelId="{E82A0152-52A6-48CC-8BCA-CCEDB7E0473B}" type="presParOf" srcId="{E1212503-8EF4-4129-BC91-5C9790473EF2}" destId="{7BA0D549-14C2-475A-86FE-B17879F6E984}" srcOrd="0" destOrd="0" presId="urn:microsoft.com/office/officeart/2011/layout/CircleProcess"/>
    <dgm:cxn modelId="{EFD62EEC-6E84-4B49-A648-9710ACCFC270}" type="presParOf" srcId="{0D246BBF-48FF-48D8-911A-5B77FE727007}" destId="{F83815D8-F35C-4964-8778-EBB6283AB4E6}" srcOrd="5" destOrd="0" presId="urn:microsoft.com/office/officeart/2011/layout/CircleProcess"/>
    <dgm:cxn modelId="{603D4B0F-53A9-4B40-82B7-ACA3F2D3E905}" type="presParOf" srcId="{0D246BBF-48FF-48D8-911A-5B77FE727007}" destId="{7EA676FA-CD73-4A8D-B822-00078A49D2EA}" srcOrd="6" destOrd="0" presId="urn:microsoft.com/office/officeart/2011/layout/CircleProcess"/>
    <dgm:cxn modelId="{7D94D412-DAB2-4904-AA98-31C711023B17}" type="presParOf" srcId="{7EA676FA-CD73-4A8D-B822-00078A49D2EA}" destId="{FF0FE1D6-5D1A-4EEF-BD88-DD719E54E30C}" srcOrd="0" destOrd="0" presId="urn:microsoft.com/office/officeart/2011/layout/CircleProcess"/>
    <dgm:cxn modelId="{D3F1E9CE-8A30-4227-94A6-061F9C7B2DB9}" type="presParOf" srcId="{0D246BBF-48FF-48D8-911A-5B77FE727007}" destId="{A3DE10D3-0C6F-466A-91F8-25043FD9DF3A}" srcOrd="7" destOrd="0" presId="urn:microsoft.com/office/officeart/2011/layout/CircleProcess"/>
    <dgm:cxn modelId="{1DE88AC4-69AB-4935-BEBA-4D7C0F3502F0}" type="presParOf" srcId="{A3DE10D3-0C6F-466A-91F8-25043FD9DF3A}" destId="{6162FA77-6FD4-4288-A860-9FCC26FBC4CB}" srcOrd="0" destOrd="0" presId="urn:microsoft.com/office/officeart/2011/layout/CircleProcess"/>
    <dgm:cxn modelId="{4A321301-C9D8-42D9-969D-B2F4B034D0FE}" type="presParOf" srcId="{0D246BBF-48FF-48D8-911A-5B77FE727007}" destId="{13ABCC78-E525-4261-8BF3-6CF791836E0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3A9B7-412A-4406-855A-6AFD68033E33}">
      <dsp:nvSpPr>
        <dsp:cNvPr id="0" name=""/>
        <dsp:cNvSpPr/>
      </dsp:nvSpPr>
      <dsp:spPr>
        <a:xfrm rot="16200000">
          <a:off x="1461" y="209"/>
          <a:ext cx="2921675" cy="292167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n-lt"/>
            </a:rPr>
            <a:t>TOI scale</a:t>
          </a:r>
        </a:p>
      </dsp:txBody>
      <dsp:txXfrm rot="5400000">
        <a:off x="1462" y="730627"/>
        <a:ext cx="2410382" cy="1460837"/>
      </dsp:txXfrm>
    </dsp:sp>
    <dsp:sp modelId="{F7A4FD72-40CE-48FE-8B86-9CD54C7EF784}">
      <dsp:nvSpPr>
        <dsp:cNvPr id="0" name=""/>
        <dsp:cNvSpPr/>
      </dsp:nvSpPr>
      <dsp:spPr>
        <a:xfrm rot="5400000">
          <a:off x="3435621" y="209"/>
          <a:ext cx="2921675" cy="292167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2387787"/>
            <a:satOff val="-22785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n-lt"/>
            </a:rPr>
            <a:t>open-ended text responses</a:t>
          </a:r>
        </a:p>
      </dsp:txBody>
      <dsp:txXfrm rot="-5400000">
        <a:off x="3946915" y="730628"/>
        <a:ext cx="2410382" cy="1460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DB241-3637-46AB-AAA9-74CD82DC88EF}">
      <dsp:nvSpPr>
        <dsp:cNvPr id="0" name=""/>
        <dsp:cNvSpPr/>
      </dsp:nvSpPr>
      <dsp:spPr>
        <a:xfrm rot="16200000">
          <a:off x="1461" y="209"/>
          <a:ext cx="2921675" cy="2921675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n-lt"/>
            </a:rPr>
            <a:t>TOI scale</a:t>
          </a:r>
        </a:p>
      </dsp:txBody>
      <dsp:txXfrm rot="5400000">
        <a:off x="512755" y="730627"/>
        <a:ext cx="2410382" cy="1460837"/>
      </dsp:txXfrm>
    </dsp:sp>
    <dsp:sp modelId="{A747AC3E-A147-4043-8BC2-70DDF2E9C02F}">
      <dsp:nvSpPr>
        <dsp:cNvPr id="0" name=""/>
        <dsp:cNvSpPr/>
      </dsp:nvSpPr>
      <dsp:spPr>
        <a:xfrm rot="5400000">
          <a:off x="3435621" y="209"/>
          <a:ext cx="2921675" cy="2921675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2387787"/>
            <a:satOff val="-22785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+mn-lt"/>
            </a:rPr>
            <a:t>open-ended text responses</a:t>
          </a:r>
        </a:p>
      </dsp:txBody>
      <dsp:txXfrm rot="-5400000">
        <a:off x="3435622" y="730628"/>
        <a:ext cx="2410382" cy="1460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741E8-C8E2-4DE6-8D74-A8641D814DE8}">
      <dsp:nvSpPr>
        <dsp:cNvPr id="0" name=""/>
        <dsp:cNvSpPr/>
      </dsp:nvSpPr>
      <dsp:spPr>
        <a:xfrm>
          <a:off x="4369839" y="693730"/>
          <a:ext cx="1837674" cy="18380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EB792-A68A-4EB2-957E-3388B0A26080}">
      <dsp:nvSpPr>
        <dsp:cNvPr id="0" name=""/>
        <dsp:cNvSpPr/>
      </dsp:nvSpPr>
      <dsp:spPr>
        <a:xfrm>
          <a:off x="4430855" y="755008"/>
          <a:ext cx="1715641" cy="17154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End of Semester</a:t>
          </a:r>
        </a:p>
      </dsp:txBody>
      <dsp:txXfrm>
        <a:off x="4676118" y="1000119"/>
        <a:ext cx="1225116" cy="1225235"/>
      </dsp:txXfrm>
    </dsp:sp>
    <dsp:sp modelId="{FC44F2BC-F3A2-46C6-999A-0BCBF9204778}">
      <dsp:nvSpPr>
        <dsp:cNvPr id="0" name=""/>
        <dsp:cNvSpPr/>
      </dsp:nvSpPr>
      <dsp:spPr>
        <a:xfrm rot="2700000">
          <a:off x="2472763" y="695952"/>
          <a:ext cx="1833247" cy="183324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0D549-14C2-475A-86FE-B17879F6E984}">
      <dsp:nvSpPr>
        <dsp:cNvPr id="0" name=""/>
        <dsp:cNvSpPr/>
      </dsp:nvSpPr>
      <dsp:spPr>
        <a:xfrm>
          <a:off x="2531566" y="755008"/>
          <a:ext cx="1715641" cy="17154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Mid-Semester</a:t>
          </a:r>
        </a:p>
      </dsp:txBody>
      <dsp:txXfrm>
        <a:off x="2776829" y="1000119"/>
        <a:ext cx="1225116" cy="1225235"/>
      </dsp:txXfrm>
    </dsp:sp>
    <dsp:sp modelId="{FF0FE1D6-5D1A-4EEF-BD88-DD719E54E30C}">
      <dsp:nvSpPr>
        <dsp:cNvPr id="0" name=""/>
        <dsp:cNvSpPr/>
      </dsp:nvSpPr>
      <dsp:spPr>
        <a:xfrm rot="2700000">
          <a:off x="573474" y="695952"/>
          <a:ext cx="1833247" cy="183324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2FA77-6FD4-4288-A860-9FCC26FBC4CB}">
      <dsp:nvSpPr>
        <dsp:cNvPr id="0" name=""/>
        <dsp:cNvSpPr/>
      </dsp:nvSpPr>
      <dsp:spPr>
        <a:xfrm>
          <a:off x="632278" y="755008"/>
          <a:ext cx="1715641" cy="17154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Beginning of semester</a:t>
          </a:r>
        </a:p>
      </dsp:txBody>
      <dsp:txXfrm>
        <a:off x="877540" y="1000119"/>
        <a:ext cx="1225116" cy="1225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92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77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7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2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56dce3a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56dce3a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502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0920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619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057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3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171450">
              <a:spcBef>
                <a:spcPts val="1200"/>
              </a:spcBef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5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171450">
              <a:spcBef>
                <a:spcPts val="1200"/>
              </a:spcBef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4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42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171450">
              <a:spcBef>
                <a:spcPts val="1200"/>
              </a:spcBef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66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09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35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36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32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56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28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8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indent="-171450">
              <a:spcBef>
                <a:spcPts val="1200"/>
              </a:spcBef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0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76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18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10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8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0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3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5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1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13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45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69484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49188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48578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75800" y="1280327"/>
            <a:ext cx="6809700" cy="3377385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69484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29124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485840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282882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485840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0"/>
            <a:ext cx="9144001" cy="51435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552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4891230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/>
          <p:nvPr/>
        </p:nvSpPr>
        <p:spPr>
          <a:xfrm>
            <a:off x="335370" y="4743955"/>
            <a:ext cx="294550" cy="29455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/>
          <p:cNvCxnSpPr>
            <a:cxnSpLocks/>
          </p:cNvCxnSpPr>
          <p:nvPr/>
        </p:nvCxnSpPr>
        <p:spPr>
          <a:xfrm>
            <a:off x="1223375" y="4891230"/>
            <a:ext cx="79206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37">
            <a:extLst>
              <a:ext uri="{FF2B5EF4-FFF2-40B4-BE49-F238E27FC236}">
                <a16:creationId xmlns:a16="http://schemas.microsoft.com/office/drawing/2014/main" id="{AD458BAA-3300-43F2-BC9E-000E51B08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920" y="323228"/>
            <a:ext cx="810768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9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12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489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preserve="1" userDrawn="1">
  <p:cSld name="1_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4891230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/>
          <p:nvPr/>
        </p:nvSpPr>
        <p:spPr>
          <a:xfrm>
            <a:off x="335370" y="4743955"/>
            <a:ext cx="294550" cy="29455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Shape 28"/>
          <p:cNvCxnSpPr>
            <a:cxnSpLocks/>
          </p:cNvCxnSpPr>
          <p:nvPr/>
        </p:nvCxnSpPr>
        <p:spPr>
          <a:xfrm>
            <a:off x="1223375" y="4891230"/>
            <a:ext cx="79206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37">
            <a:extLst>
              <a:ext uri="{FF2B5EF4-FFF2-40B4-BE49-F238E27FC236}">
                <a16:creationId xmlns:a16="http://schemas.microsoft.com/office/drawing/2014/main" id="{AD458BAA-3300-43F2-BC9E-000E51B08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920" y="323228"/>
            <a:ext cx="810768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7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7" r:id="rId4"/>
    <p:sldLayoutId id="2147483666" r:id="rId5"/>
    <p:sldLayoutId id="214748366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3435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20.png"/><Relationship Id="rId5" Type="http://schemas.openxmlformats.org/officeDocument/2006/relationships/image" Target="../media/image8.jpeg"/><Relationship Id="rId10" Type="http://schemas.openxmlformats.org/officeDocument/2006/relationships/image" Target="../media/image19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539907"/>
            <a:ext cx="63913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Insights across disciplines: What do Duke students believe about intelligence?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5539" y="4464513"/>
            <a:ext cx="233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n-lt"/>
              </a:rPr>
              <a:t>BRITE Ideas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+mn-lt"/>
              </a:rPr>
              <a:t>December 4,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6624" y="2699707"/>
            <a:ext cx="689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n-lt"/>
              </a:rPr>
              <a:t>Christina </a:t>
            </a:r>
            <a:r>
              <a:rPr lang="en-US" sz="2400" dirty="0" err="1">
                <a:solidFill>
                  <a:schemeClr val="bg1"/>
                </a:solidFill>
                <a:latin typeface="+mn-lt"/>
              </a:rPr>
              <a:t>Bejjani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, Brenda Yang</a:t>
            </a:r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A4165FF-80D2-4C18-B527-B1F38794CF27}"/>
              </a:ext>
            </a:extLst>
          </p:cNvPr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69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61" y="4006812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61" y="4006811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9152" y="933841"/>
            <a:ext cx="5318157" cy="435600"/>
          </a:xfrm>
        </p:spPr>
        <p:txBody>
          <a:bodyPr/>
          <a:lstStyle/>
          <a:p>
            <a:pPr algn="l"/>
            <a:r>
              <a:rPr lang="en-US" sz="1600" dirty="0"/>
              <a:t>Do you think you are intelligent? Why or why not?</a:t>
            </a:r>
          </a:p>
        </p:txBody>
      </p:sp>
      <p:pic>
        <p:nvPicPr>
          <p:cNvPr id="3" name="Picture 6" descr="https://brendawyang.github.io/mindsetmap/assets/images/noah-shaffir.jpg">
            <a:extLst>
              <a:ext uri="{FF2B5EF4-FFF2-40B4-BE49-F238E27FC236}">
                <a16:creationId xmlns:a16="http://schemas.microsoft.com/office/drawing/2014/main" id="{798FF995-EC95-493B-B25C-0E4743CF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 bwMode="auto">
          <a:xfrm>
            <a:off x="7852614" y="210188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brendawyang.github.io/mindsetmap/assets/images/sydney-albert.jpg">
            <a:extLst>
              <a:ext uri="{FF2B5EF4-FFF2-40B4-BE49-F238E27FC236}">
                <a16:creationId xmlns:a16="http://schemas.microsoft.com/office/drawing/2014/main" id="{32274CD3-7F93-4FCC-9828-DEDA06344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73" t="5709" r="6782" b="35007"/>
          <a:stretch/>
        </p:blipFill>
        <p:spPr bwMode="auto">
          <a:xfrm>
            <a:off x="7010542" y="192904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471603" y="1454648"/>
            <a:ext cx="57537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Yes, because I can learn things really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quickly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catch on to things pretty quickly 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471603" y="2564059"/>
            <a:ext cx="5318157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l"/>
            <a:r>
              <a:rPr lang="en-US" sz="1600" dirty="0"/>
              <a:t>What caused to you have your current level of intelligence?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536258" y="3164229"/>
            <a:ext cx="57537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think it's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genetics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Both of my parents went to a top university, and my grandparents are intelligent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9476" y="1454648"/>
            <a:ext cx="228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6901"/>
                </a:solidFill>
                <a:latin typeface="+mn-lt"/>
              </a:rPr>
              <a:t>fixed</a:t>
            </a:r>
          </a:p>
        </p:txBody>
      </p:sp>
      <p:pic>
        <p:nvPicPr>
          <p:cNvPr id="13" name="Picture 4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9152" y="564509"/>
            <a:ext cx="5318157" cy="435600"/>
          </a:xfrm>
        </p:spPr>
        <p:txBody>
          <a:bodyPr/>
          <a:lstStyle/>
          <a:p>
            <a:pPr algn="l"/>
            <a:r>
              <a:rPr lang="en-US" sz="1600" dirty="0"/>
              <a:t>Do you think you are intelligent? Why or why not?</a:t>
            </a:r>
          </a:p>
        </p:txBody>
      </p:sp>
      <p:pic>
        <p:nvPicPr>
          <p:cNvPr id="3" name="Picture 6" descr="https://brendawyang.github.io/mindsetmap/assets/images/noah-shaffir.jpg">
            <a:extLst>
              <a:ext uri="{FF2B5EF4-FFF2-40B4-BE49-F238E27FC236}">
                <a16:creationId xmlns:a16="http://schemas.microsoft.com/office/drawing/2014/main" id="{798FF995-EC95-493B-B25C-0E4743CF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 bwMode="auto">
          <a:xfrm>
            <a:off x="7852614" y="210188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brendawyang.github.io/mindsetmap/assets/images/sydney-albert.jpg">
            <a:extLst>
              <a:ext uri="{FF2B5EF4-FFF2-40B4-BE49-F238E27FC236}">
                <a16:creationId xmlns:a16="http://schemas.microsoft.com/office/drawing/2014/main" id="{32274CD3-7F93-4FCC-9828-DEDA06344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73" t="5709" r="6782" b="35007"/>
          <a:stretch/>
        </p:blipFill>
        <p:spPr bwMode="auto">
          <a:xfrm>
            <a:off x="7010542" y="192904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471603" y="1058037"/>
            <a:ext cx="57537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think that I am a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 worker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that that has made me successful as opposed to innate intelligence. I try my best to use problem-solving skills.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471603" y="2564059"/>
            <a:ext cx="5318157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l"/>
            <a:r>
              <a:rPr lang="en-US" sz="1600" dirty="0"/>
              <a:t>What caused to you have your current level of intelligence?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471603" y="3173466"/>
            <a:ext cx="57537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think my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upbringing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caused me to have the level of intelligence and awareness I have. I was very fortunate be surrounded by people that </a:t>
            </a:r>
            <a:r>
              <a:rPr lang="en-US" u="sng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supported me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a young age.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7725" y="1505998"/>
            <a:ext cx="228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+mn-lt"/>
              </a:rPr>
              <a:t>growth</a:t>
            </a:r>
          </a:p>
        </p:txBody>
      </p:sp>
      <p:pic>
        <p:nvPicPr>
          <p:cNvPr id="13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99152" y="564509"/>
            <a:ext cx="5318157" cy="435600"/>
          </a:xfrm>
        </p:spPr>
        <p:txBody>
          <a:bodyPr/>
          <a:lstStyle/>
          <a:p>
            <a:pPr algn="l"/>
            <a:r>
              <a:rPr lang="en-US" sz="1600" dirty="0"/>
              <a:t>Do you think you are intelligent? Why or why not?</a:t>
            </a:r>
          </a:p>
        </p:txBody>
      </p:sp>
      <p:pic>
        <p:nvPicPr>
          <p:cNvPr id="3" name="Picture 6" descr="https://brendawyang.github.io/mindsetmap/assets/images/noah-shaffir.jpg">
            <a:extLst>
              <a:ext uri="{FF2B5EF4-FFF2-40B4-BE49-F238E27FC236}">
                <a16:creationId xmlns:a16="http://schemas.microsoft.com/office/drawing/2014/main" id="{798FF995-EC95-493B-B25C-0E4743CF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 bwMode="auto">
          <a:xfrm>
            <a:off x="7852614" y="210188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brendawyang.github.io/mindsetmap/assets/images/sydney-albert.jpg">
            <a:extLst>
              <a:ext uri="{FF2B5EF4-FFF2-40B4-BE49-F238E27FC236}">
                <a16:creationId xmlns:a16="http://schemas.microsoft.com/office/drawing/2014/main" id="{32274CD3-7F93-4FCC-9828-DEDA06344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73" t="5709" r="6782" b="35007"/>
          <a:stretch/>
        </p:blipFill>
        <p:spPr bwMode="auto">
          <a:xfrm>
            <a:off x="7010542" y="192904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471603" y="1058037"/>
            <a:ext cx="57537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some cases yes, in other no.</a:t>
            </a:r>
          </a:p>
        </p:txBody>
      </p:sp>
      <p:sp>
        <p:nvSpPr>
          <p:cNvPr id="10" name="Title 6"/>
          <p:cNvSpPr txBox="1">
            <a:spLocks/>
          </p:cNvSpPr>
          <p:nvPr/>
        </p:nvSpPr>
        <p:spPr>
          <a:xfrm>
            <a:off x="471603" y="2564059"/>
            <a:ext cx="5318157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l"/>
            <a:r>
              <a:rPr lang="en-US" sz="1600" dirty="0"/>
              <a:t>What caused to you have your current level of intelligence?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471603" y="3173466"/>
            <a:ext cx="575370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think intelligence in general is a combination of personal effort, natural affinity for a specific topic and genetics.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7725" y="1505998"/>
            <a:ext cx="228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/>
                </a:solidFill>
                <a:latin typeface="+mn-lt"/>
              </a:rPr>
              <a:t>mixed</a:t>
            </a:r>
          </a:p>
        </p:txBody>
      </p:sp>
      <p:pic>
        <p:nvPicPr>
          <p:cNvPr id="13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5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close up of a plant&#10;&#10;Description automatically generated">
            <a:extLst>
              <a:ext uri="{FF2B5EF4-FFF2-40B4-BE49-F238E27FC236}">
                <a16:creationId xmlns:a16="http://schemas.microsoft.com/office/drawing/2014/main" id="{EB753F12-0031-4CB5-B229-DC0B6170B1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t="635" r="-82" b="24365"/>
          <a:stretch/>
        </p:blipFill>
        <p:spPr>
          <a:xfrm>
            <a:off x="306911" y="886629"/>
            <a:ext cx="3857625" cy="3857625"/>
          </a:xfrm>
          <a:prstGeom prst="ellipse">
            <a:avLst/>
          </a:prstGeom>
        </p:spPr>
      </p:pic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1526900"/>
            <a:ext cx="4173000" cy="300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Can we detect beliefs about intelligence through </a:t>
            </a: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?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/>
            <a:r>
              <a:rPr lang="en-US" sz="2000" dirty="0">
                <a:latin typeface="+mn-lt"/>
              </a:rPr>
              <a:t>naturalistic measurement</a:t>
            </a:r>
          </a:p>
          <a:p>
            <a:pPr marL="342900" indent="-342900"/>
            <a:r>
              <a:rPr lang="en-US" sz="2000" dirty="0">
                <a:latin typeface="+mn-lt"/>
              </a:rPr>
              <a:t>identify “false mindsets”</a:t>
            </a:r>
          </a:p>
          <a:p>
            <a:pPr marL="342900" indent="-342900"/>
            <a:endParaRPr sz="2000" dirty="0">
              <a:latin typeface="+mn-lt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50" y="4533150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4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3DCEE-5C91-433E-A1FB-1CA33D59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Measurements: mindsets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673643-0593-4DF9-8661-A74862F5DD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875358"/>
              </p:ext>
            </p:extLst>
          </p:nvPr>
        </p:nvGraphicFramePr>
        <p:xfrm>
          <a:off x="1576551" y="1650123"/>
          <a:ext cx="6358759" cy="292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3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3DCEE-5C91-433E-A1FB-1CA33D59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Measurements: mindsets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3673643-0593-4DF9-8661-A74862F5DD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68949"/>
              </p:ext>
            </p:extLst>
          </p:nvPr>
        </p:nvGraphicFramePr>
        <p:xfrm>
          <a:off x="1576551" y="1650123"/>
          <a:ext cx="6358759" cy="2922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Image result for person icon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24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>
            <a:spLocks noGrp="1"/>
          </p:cNvSpPr>
          <p:nvPr>
            <p:ph type="body" idx="1"/>
          </p:nvPr>
        </p:nvSpPr>
        <p:spPr>
          <a:xfrm>
            <a:off x="387500" y="581186"/>
            <a:ext cx="2751900" cy="319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“This person isn't very intelligent because … they lack the </a:t>
            </a:r>
            <a:r>
              <a:rPr lang="en" sz="2000" b="1" dirty="0">
                <a:solidFill>
                  <a:srgbClr val="000000"/>
                </a:solidFill>
              </a:rPr>
              <a:t>innate mental ability</a:t>
            </a:r>
            <a:r>
              <a:rPr lang="en" sz="2000" dirty="0">
                <a:solidFill>
                  <a:srgbClr val="000000"/>
                </a:solidFill>
              </a:rPr>
              <a:t> and have to work hard to get good grades”</a:t>
            </a:r>
            <a:endParaRPr sz="2600" dirty="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85" name="Google Shape;485;p63"/>
          <p:cNvSpPr txBox="1">
            <a:spLocks noGrp="1"/>
          </p:cNvSpPr>
          <p:nvPr>
            <p:ph type="body" idx="1"/>
          </p:nvPr>
        </p:nvSpPr>
        <p:spPr>
          <a:xfrm>
            <a:off x="6120625" y="669237"/>
            <a:ext cx="27519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“I think that this person is very intelligent because </a:t>
            </a:r>
            <a:r>
              <a:rPr lang="en" sz="2000" b="1" dirty="0">
                <a:solidFill>
                  <a:srgbClr val="000000"/>
                </a:solidFill>
              </a:rPr>
              <a:t>you can always make yourself smarter</a:t>
            </a:r>
            <a:r>
              <a:rPr lang="en" sz="2000" dirty="0">
                <a:solidFill>
                  <a:srgbClr val="000000"/>
                </a:solidFill>
              </a:rPr>
              <a:t>. If you put in more effort, you'll do better.”</a:t>
            </a:r>
            <a:endParaRPr sz="2600" dirty="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9A777-0FCA-4626-8CD0-60992417C1CA}"/>
              </a:ext>
            </a:extLst>
          </p:cNvPr>
          <p:cNvSpPr txBox="1"/>
          <p:nvPr/>
        </p:nvSpPr>
        <p:spPr>
          <a:xfrm>
            <a:off x="802751" y="4039565"/>
            <a:ext cx="192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TOI: 5.5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B6F37-EA60-46BE-8542-98C373E43825}"/>
              </a:ext>
            </a:extLst>
          </p:cNvPr>
          <p:cNvSpPr txBox="1"/>
          <p:nvPr/>
        </p:nvSpPr>
        <p:spPr>
          <a:xfrm>
            <a:off x="6535876" y="3937322"/>
            <a:ext cx="192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TOI: 5.0</a:t>
            </a:r>
          </a:p>
        </p:txBody>
      </p: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74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403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0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 build="p"/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close up of a plant&#10;&#10;Description automatically generated">
            <a:extLst>
              <a:ext uri="{FF2B5EF4-FFF2-40B4-BE49-F238E27FC236}">
                <a16:creationId xmlns:a16="http://schemas.microsoft.com/office/drawing/2014/main" id="{EB753F12-0031-4CB5-B229-DC0B6170B1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t="635" r="-82" b="24365"/>
          <a:stretch/>
        </p:blipFill>
        <p:spPr>
          <a:xfrm>
            <a:off x="306911" y="886629"/>
            <a:ext cx="3857625" cy="3857625"/>
          </a:xfrm>
          <a:prstGeom prst="ellipse">
            <a:avLst/>
          </a:prstGeom>
        </p:spPr>
      </p:pic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361975" y="1526900"/>
            <a:ext cx="4173000" cy="300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Can we detect beliefs about intelligence through </a:t>
            </a:r>
            <a:r>
              <a:rPr lang="en-US" sz="20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language</a:t>
            </a: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?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/>
            <a:r>
              <a:rPr lang="en-US" sz="2000" dirty="0">
                <a:latin typeface="+mn-lt"/>
              </a:rPr>
              <a:t>naturalistic measurement</a:t>
            </a:r>
          </a:p>
          <a:p>
            <a:pPr marL="342900" indent="-342900"/>
            <a:r>
              <a:rPr lang="en-US" sz="2000" dirty="0">
                <a:latin typeface="+mn-lt"/>
              </a:rPr>
              <a:t>identify “false mindsets”</a:t>
            </a:r>
          </a:p>
          <a:p>
            <a:pPr marL="342900" indent="-342900"/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sz="2000" b="1" dirty="0">
                <a:latin typeface="+mj-lt"/>
              </a:rPr>
              <a:t>Is there pedagogical value to teaching about mindsets?</a:t>
            </a:r>
          </a:p>
          <a:p>
            <a:pPr marL="342900" indent="-342900"/>
            <a:endParaRPr lang="en-US" sz="2000" dirty="0">
              <a:latin typeface="+mn-lt"/>
            </a:endParaRPr>
          </a:p>
          <a:p>
            <a:pPr marL="342900" indent="-342900"/>
            <a:endParaRPr sz="2000" dirty="0">
              <a:latin typeface="+mn-lt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64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587426" y="1526900"/>
            <a:ext cx="4274889" cy="300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Does domain matter?</a:t>
            </a:r>
            <a:endParaRPr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/>
            <a:r>
              <a:rPr lang="en-US" sz="2000" dirty="0">
                <a:latin typeface="+mn-lt"/>
              </a:rPr>
              <a:t>psychology, computer science, statistics, math, chemistry, physics</a:t>
            </a:r>
          </a:p>
          <a:p>
            <a:pPr marL="342900" indent="-342900"/>
            <a:endParaRPr lang="en-US" sz="2000" dirty="0">
              <a:latin typeface="+mn-lt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Do student perceptions of faculty mindsets matter?</a:t>
            </a:r>
            <a:endParaRPr lang="en-US" sz="2000" dirty="0">
              <a:latin typeface="+mn-lt"/>
            </a:endParaRPr>
          </a:p>
          <a:p>
            <a:pPr marL="342900" indent="-342900"/>
            <a:endParaRPr sz="2000" dirty="0">
              <a:latin typeface="+mn-lt"/>
            </a:endParaRPr>
          </a:p>
        </p:txBody>
      </p:sp>
      <p:pic>
        <p:nvPicPr>
          <p:cNvPr id="2050" name="Picture 2" descr="woman wearing black t-shirt holding white computer keybo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t="457" r="24574" b="-457"/>
          <a:stretch/>
        </p:blipFill>
        <p:spPr bwMode="auto">
          <a:xfrm>
            <a:off x="357318" y="884983"/>
            <a:ext cx="3866340" cy="38663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525119" y="1526751"/>
            <a:ext cx="4303054" cy="300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Are non-performance measures predicted by mindset?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b="1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342900" indent="-342900"/>
            <a:r>
              <a:rPr lang="en-US" sz="2000" dirty="0">
                <a:latin typeface="+mn-lt"/>
              </a:rPr>
              <a:t>well-being</a:t>
            </a:r>
          </a:p>
          <a:p>
            <a:pPr marL="342900" indent="-342900"/>
            <a:r>
              <a:rPr lang="en-US" sz="2000" dirty="0">
                <a:latin typeface="+mn-lt"/>
              </a:rPr>
              <a:t>grade satisfaction</a:t>
            </a:r>
          </a:p>
          <a:p>
            <a:pPr marL="342900" indent="-342900"/>
            <a:r>
              <a:rPr lang="en-US" sz="2000" dirty="0">
                <a:latin typeface="+mn-lt"/>
              </a:rPr>
              <a:t>help-seeking behaviors</a:t>
            </a:r>
          </a:p>
          <a:p>
            <a:pPr marL="342900" indent="-342900"/>
            <a:endParaRPr lang="en-US" sz="2000" dirty="0">
              <a:latin typeface="+mn-lt"/>
            </a:endParaRPr>
          </a:p>
          <a:p>
            <a:pPr marL="342900" indent="-342900"/>
            <a:endParaRPr sz="2000" dirty="0">
              <a:latin typeface="+mn-lt"/>
            </a:endParaRPr>
          </a:p>
        </p:txBody>
      </p:sp>
      <p:pic>
        <p:nvPicPr>
          <p:cNvPr id="6" name="Picture 2" descr="white, yellow, red, and blue balloons under blue sk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t="7541" r="25518"/>
          <a:stretch/>
        </p:blipFill>
        <p:spPr bwMode="auto">
          <a:xfrm>
            <a:off x="306910" y="736700"/>
            <a:ext cx="3945775" cy="394577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403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63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6BDEA-9437-4C90-96A9-6C465BC9C8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Roadmap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27" y="1606638"/>
            <a:ext cx="7664428" cy="3112200"/>
          </a:xfrm>
        </p:spPr>
        <p:txBody>
          <a:bodyPr/>
          <a:lstStyle/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Our research questions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Lessons  from classroom research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 few results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Questions &amp; discussion</a:t>
            </a:r>
          </a:p>
        </p:txBody>
      </p:sp>
      <p:sp>
        <p:nvSpPr>
          <p:cNvPr id="5" name="Google Shape;28;p5">
            <a:extLst>
              <a:ext uri="{FF2B5EF4-FFF2-40B4-BE49-F238E27FC236}">
                <a16:creationId xmlns:a16="http://schemas.microsoft.com/office/drawing/2014/main" id="{A327C5D6-C22D-4318-BFAB-BD0DE72BC577}"/>
              </a:ext>
            </a:extLst>
          </p:cNvPr>
          <p:cNvSpPr/>
          <p:nvPr/>
        </p:nvSpPr>
        <p:spPr>
          <a:xfrm>
            <a:off x="821477" y="485788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55" y="45299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ridgette martin hard">
            <a:extLst>
              <a:ext uri="{FF2B5EF4-FFF2-40B4-BE49-F238E27FC236}">
                <a16:creationId xmlns:a16="http://schemas.microsoft.com/office/drawing/2014/main" id="{FB602EAF-9519-487C-95EA-1D07274CD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46" r="6383" b="6158"/>
          <a:stretch/>
        </p:blipFill>
        <p:spPr bwMode="auto">
          <a:xfrm>
            <a:off x="975260" y="601063"/>
            <a:ext cx="1099785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hristina bejjani">
            <a:extLst>
              <a:ext uri="{FF2B5EF4-FFF2-40B4-BE49-F238E27FC236}">
                <a16:creationId xmlns:a16="http://schemas.microsoft.com/office/drawing/2014/main" id="{4F848922-4467-401C-983C-6D8488CA1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4819" y="2175180"/>
            <a:ext cx="1371600" cy="137160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F63F6C-6897-46C8-9B86-91C258528F61}"/>
              </a:ext>
            </a:extLst>
          </p:cNvPr>
          <p:cNvSpPr txBox="1"/>
          <p:nvPr/>
        </p:nvSpPr>
        <p:spPr>
          <a:xfrm>
            <a:off x="3844619" y="-12725"/>
            <a:ext cx="1402557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response coding team</a:t>
            </a:r>
          </a:p>
        </p:txBody>
      </p:sp>
      <p:pic>
        <p:nvPicPr>
          <p:cNvPr id="13" name="Picture 6" descr="https://brendawyang.github.io/mindsetmap/assets/images/noah-shaffir.jpg">
            <a:extLst>
              <a:ext uri="{FF2B5EF4-FFF2-40B4-BE49-F238E27FC236}">
                <a16:creationId xmlns:a16="http://schemas.microsoft.com/office/drawing/2014/main" id="{798FF995-EC95-493B-B25C-0E4743CFD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00" b="12500"/>
          <a:stretch/>
        </p:blipFill>
        <p:spPr bwMode="auto">
          <a:xfrm>
            <a:off x="4444396" y="568747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brendawyang.github.io/mindsetmap/assets/images/sydney-albert.jpg">
            <a:extLst>
              <a:ext uri="{FF2B5EF4-FFF2-40B4-BE49-F238E27FC236}">
                <a16:creationId xmlns:a16="http://schemas.microsoft.com/office/drawing/2014/main" id="{32274CD3-7F93-4FCC-9828-DEDA06344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73" t="5709" r="6782" b="35007"/>
          <a:stretch/>
        </p:blipFill>
        <p:spPr bwMode="auto">
          <a:xfrm>
            <a:off x="3602324" y="551463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A0E9ED-A792-42E3-9450-2F5F4A922FB5}"/>
              </a:ext>
            </a:extLst>
          </p:cNvPr>
          <p:cNvSpPr txBox="1"/>
          <p:nvPr/>
        </p:nvSpPr>
        <p:spPr>
          <a:xfrm>
            <a:off x="3772254" y="1825916"/>
            <a:ext cx="1666390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developers</a:t>
            </a:r>
          </a:p>
        </p:txBody>
      </p:sp>
      <p:pic>
        <p:nvPicPr>
          <p:cNvPr id="18" name="Picture 12" descr="Thomas O&amp;#39;Connor">
            <a:extLst>
              <a:ext uri="{FF2B5EF4-FFF2-40B4-BE49-F238E27FC236}">
                <a16:creationId xmlns:a16="http://schemas.microsoft.com/office/drawing/2014/main" id="{0ACE8F61-689C-4388-A314-B01289B0B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66" r="19197" b="59662"/>
          <a:stretch/>
        </p:blipFill>
        <p:spPr bwMode="auto">
          <a:xfrm>
            <a:off x="3552838" y="2175180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092C61-4AC9-4469-8196-E7FD208E9C03}"/>
              </a:ext>
            </a:extLst>
          </p:cNvPr>
          <p:cNvSpPr txBox="1"/>
          <p:nvPr/>
        </p:nvSpPr>
        <p:spPr>
          <a:xfrm>
            <a:off x="6567403" y="287130"/>
            <a:ext cx="213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teaching teams</a:t>
            </a:r>
          </a:p>
        </p:txBody>
      </p:sp>
      <p:pic>
        <p:nvPicPr>
          <p:cNvPr id="17" name="Picture 10" descr="Image result for taylor albus">
            <a:extLst>
              <a:ext uri="{FF2B5EF4-FFF2-40B4-BE49-F238E27FC236}">
                <a16:creationId xmlns:a16="http://schemas.microsoft.com/office/drawing/2014/main" id="{10B1C55F-CB03-4D02-84D5-8AAF56DE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065" y="2175180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mage result for ceren ebrem duke">
            <a:extLst>
              <a:ext uri="{FF2B5EF4-FFF2-40B4-BE49-F238E27FC236}">
                <a16:creationId xmlns:a16="http://schemas.microsoft.com/office/drawing/2014/main" id="{2F30595C-DAD2-42E8-9255-48748C422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56809" y="3828393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9163EA-A8CE-4DAF-8EA8-DBBE10C78291}"/>
              </a:ext>
            </a:extLst>
          </p:cNvPr>
          <p:cNvSpPr txBox="1"/>
          <p:nvPr/>
        </p:nvSpPr>
        <p:spPr>
          <a:xfrm>
            <a:off x="3772254" y="3497021"/>
            <a:ext cx="1666390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researcher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BF85A8-1924-4522-8686-32DFD57EC910}"/>
              </a:ext>
            </a:extLst>
          </p:cNvPr>
          <p:cNvSpPr/>
          <p:nvPr/>
        </p:nvSpPr>
        <p:spPr>
          <a:xfrm>
            <a:off x="7246143" y="1493194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Chem101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ED2C50-834E-4533-877D-5EF6B2AEE982}"/>
              </a:ext>
            </a:extLst>
          </p:cNvPr>
          <p:cNvSpPr/>
          <p:nvPr/>
        </p:nvSpPr>
        <p:spPr>
          <a:xfrm>
            <a:off x="7256906" y="2420283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Math 216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10F514-F5A0-44B2-85FB-0BEC6BB10138}"/>
              </a:ext>
            </a:extLst>
          </p:cNvPr>
          <p:cNvSpPr/>
          <p:nvPr/>
        </p:nvSpPr>
        <p:spPr>
          <a:xfrm>
            <a:off x="7246143" y="613536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CS101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92046A-98FA-442A-BAD4-DF1B44768B31}"/>
              </a:ext>
            </a:extLst>
          </p:cNvPr>
          <p:cNvSpPr/>
          <p:nvPr/>
        </p:nvSpPr>
        <p:spPr>
          <a:xfrm>
            <a:off x="8101243" y="1497204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Phys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141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8CEBB0-B445-4D4C-BC57-05DD5CC9BE81}"/>
              </a:ext>
            </a:extLst>
          </p:cNvPr>
          <p:cNvSpPr/>
          <p:nvPr/>
        </p:nvSpPr>
        <p:spPr>
          <a:xfrm>
            <a:off x="8101243" y="634868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Stats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101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60D9B2-7286-425A-AB14-4105236B539F}"/>
              </a:ext>
            </a:extLst>
          </p:cNvPr>
          <p:cNvSpPr/>
          <p:nvPr/>
        </p:nvSpPr>
        <p:spPr>
          <a:xfrm>
            <a:off x="6391271" y="613536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Psy</a:t>
            </a:r>
            <a:endParaRPr lang="en-US" dirty="0">
              <a:solidFill>
                <a:schemeClr val="bg2"/>
              </a:solidFill>
            </a:endParaRPr>
          </a:p>
          <a:p>
            <a:pPr algn="ctr"/>
            <a:r>
              <a:rPr lang="en-US" dirty="0">
                <a:solidFill>
                  <a:schemeClr val="bg2"/>
                </a:solidFill>
              </a:rPr>
              <a:t>101</a:t>
            </a:r>
          </a:p>
        </p:txBody>
      </p:sp>
      <p:pic>
        <p:nvPicPr>
          <p:cNvPr id="33" name="Picture 16" descr="Image result for duke learning innovation">
            <a:extLst>
              <a:ext uri="{FF2B5EF4-FFF2-40B4-BE49-F238E27FC236}">
                <a16:creationId xmlns:a16="http://schemas.microsoft.com/office/drawing/2014/main" id="{AB901BA0-237A-42D3-976A-B4565757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4913" y="3712903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https://sites.duke.edu/britelab/files/2019/07/Screen-Shot-2019-07-15-at-1.51.03-PM-e1563369586426-259x300.png">
            <a:extLst>
              <a:ext uri="{FF2B5EF4-FFF2-40B4-BE49-F238E27FC236}">
                <a16:creationId xmlns:a16="http://schemas.microsoft.com/office/drawing/2014/main" id="{1299C324-73F5-46FF-B71E-E32078DAE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44" t="6982" r="24718" b="46537"/>
          <a:stretch/>
        </p:blipFill>
        <p:spPr bwMode="auto">
          <a:xfrm>
            <a:off x="7546272" y="3712903"/>
            <a:ext cx="1097280" cy="109728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3EA210-17FE-4853-A626-E8820E94B46A}"/>
              </a:ext>
            </a:extLst>
          </p:cNvPr>
          <p:cNvSpPr txBox="1"/>
          <p:nvPr/>
        </p:nvSpPr>
        <p:spPr>
          <a:xfrm>
            <a:off x="6564913" y="3367869"/>
            <a:ext cx="213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logistical help</a:t>
            </a:r>
          </a:p>
        </p:txBody>
      </p:sp>
      <p:pic>
        <p:nvPicPr>
          <p:cNvPr id="1044" name="Picture 20" descr="Image result for brenda yang">
            <a:extLst>
              <a:ext uri="{FF2B5EF4-FFF2-40B4-BE49-F238E27FC236}">
                <a16:creationId xmlns:a16="http://schemas.microsoft.com/office/drawing/2014/main" id="{1FCA297D-6B39-4EE9-ACED-FBC54447B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7" r="6093" b="3047"/>
          <a:stretch/>
        </p:blipFill>
        <p:spPr bwMode="auto">
          <a:xfrm>
            <a:off x="194064" y="2186405"/>
            <a:ext cx="1371600" cy="1371600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EED2C50-834E-4533-877D-5EF6B2AEE982}"/>
              </a:ext>
            </a:extLst>
          </p:cNvPr>
          <p:cNvSpPr/>
          <p:nvPr/>
        </p:nvSpPr>
        <p:spPr>
          <a:xfrm>
            <a:off x="6381323" y="1497413"/>
            <a:ext cx="748026" cy="748026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Psy</a:t>
            </a:r>
            <a:endParaRPr lang="en-US" dirty="0">
              <a:solidFill>
                <a:schemeClr val="bg2"/>
              </a:solidFill>
            </a:endParaRPr>
          </a:p>
          <a:p>
            <a:pPr algn="ctr"/>
            <a:r>
              <a:rPr lang="en-US" dirty="0">
                <a:solidFill>
                  <a:schemeClr val="bg2"/>
                </a:solidFill>
              </a:rPr>
              <a:t>201</a:t>
            </a:r>
          </a:p>
        </p:txBody>
      </p:sp>
      <p:pic>
        <p:nvPicPr>
          <p:cNvPr id="26" name="Picture 4" descr="Image result for person icon"/>
          <p:cNvPicPr>
            <a:picLocks noChangeAspect="1" noChangeArrowheads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33" y="4583170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6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2" grpId="0"/>
      <p:bldP spid="27" grpId="0" animBg="1"/>
      <p:bldP spid="28" grpId="0" animBg="1"/>
      <p:bldP spid="29" grpId="0" animBg="1"/>
      <p:bldP spid="30" grpId="0" animBg="1"/>
      <p:bldP spid="31" grpId="0" animBg="1"/>
      <p:bldP spid="35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6BDEA-9437-4C90-96A9-6C465BC9C8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LT Std 55 Roman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Roadmap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27" y="1606638"/>
            <a:ext cx="7664428" cy="3112200"/>
          </a:xfrm>
        </p:spPr>
        <p:txBody>
          <a:bodyPr/>
          <a:lstStyle/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Our research questions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Lessons from classroom research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 few results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Questions &amp; discussion</a:t>
            </a:r>
          </a:p>
        </p:txBody>
      </p:sp>
      <p:sp>
        <p:nvSpPr>
          <p:cNvPr id="5" name="Google Shape;28;p5">
            <a:extLst>
              <a:ext uri="{FF2B5EF4-FFF2-40B4-BE49-F238E27FC236}">
                <a16:creationId xmlns:a16="http://schemas.microsoft.com/office/drawing/2014/main" id="{A327C5D6-C22D-4318-BFAB-BD0DE72BC577}"/>
              </a:ext>
            </a:extLst>
          </p:cNvPr>
          <p:cNvSpPr/>
          <p:nvPr/>
        </p:nvSpPr>
        <p:spPr>
          <a:xfrm>
            <a:off x="821477" y="485788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7357" y="2438401"/>
            <a:ext cx="821835" cy="0"/>
          </a:xfrm>
          <a:prstGeom prst="straightConnector1">
            <a:avLst/>
          </a:prstGeom>
          <a:ln w="38100">
            <a:solidFill>
              <a:srgbClr val="FFC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403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5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BCCC-7366-4605-A5F5-0BE96B62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485788"/>
            <a:ext cx="5222750" cy="435600"/>
          </a:xfrm>
        </p:spPr>
        <p:txBody>
          <a:bodyPr/>
          <a:lstStyle/>
          <a:p>
            <a:r>
              <a:rPr lang="en-US" dirty="0"/>
              <a:t>Recruiting classroom collaborators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E6327-399C-4252-8E75-9DB8BD53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 STEM classes with large enrollments </a:t>
            </a:r>
          </a:p>
          <a:p>
            <a:r>
              <a:rPr lang="en-US" dirty="0"/>
              <a:t>Email faculty: collaborate with research, low effort for them, $500 honorarium</a:t>
            </a:r>
          </a:p>
          <a:p>
            <a:r>
              <a:rPr lang="en-US" dirty="0"/>
              <a:t>Meet in person to introduce project and set expectations</a:t>
            </a:r>
          </a:p>
        </p:txBody>
      </p:sp>
      <p:pic>
        <p:nvPicPr>
          <p:cNvPr id="4" name="Picture 4" descr="Image result for person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1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E70D-288B-4B1F-BE64-81DA96AD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4656693" cy="435600"/>
          </a:xfrm>
        </p:spPr>
        <p:txBody>
          <a:bodyPr/>
          <a:lstStyle/>
          <a:p>
            <a:r>
              <a:rPr lang="en-US" sz="2400" dirty="0"/>
              <a:t>Survey schedule in classrooms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655CF1-AE4F-43BB-A437-3B2878932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077523"/>
              </p:ext>
            </p:extLst>
          </p:nvPr>
        </p:nvGraphicFramePr>
        <p:xfrm>
          <a:off x="1381250" y="1432560"/>
          <a:ext cx="6401310" cy="322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775" y="45403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2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4F41-753F-498D-AE3F-D1F58A07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028" y="456760"/>
            <a:ext cx="4642179" cy="435600"/>
          </a:xfrm>
        </p:spPr>
        <p:txBody>
          <a:bodyPr/>
          <a:lstStyle/>
          <a:p>
            <a:r>
              <a:rPr lang="en-US" dirty="0"/>
              <a:t>Lessons from classroom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564ED-B0EA-4B70-B763-733A1B94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9657" y="1037504"/>
            <a:ext cx="6287589" cy="3084554"/>
          </a:xfrm>
        </p:spPr>
        <p:txBody>
          <a:bodyPr/>
          <a:lstStyle/>
          <a:p>
            <a:r>
              <a:rPr lang="en-US" sz="2000" dirty="0"/>
              <a:t>Use </a:t>
            </a:r>
            <a:r>
              <a:rPr lang="en-US" sz="2000" dirty="0" err="1"/>
              <a:t>Qualtrics</a:t>
            </a:r>
            <a:r>
              <a:rPr lang="en-US" sz="2000" dirty="0"/>
              <a:t> panels</a:t>
            </a:r>
          </a:p>
          <a:p>
            <a:r>
              <a:rPr lang="en-US" sz="2000" dirty="0"/>
              <a:t>Data wrangling is the primary challenge! Be organized.</a:t>
            </a:r>
          </a:p>
          <a:p>
            <a:r>
              <a:rPr lang="en-US" sz="2000" dirty="0"/>
              <a:t>Make it easy for yourself</a:t>
            </a:r>
          </a:p>
          <a:p>
            <a:r>
              <a:rPr lang="en-US" sz="2000" dirty="0"/>
              <a:t>Provide structure for your collaborators</a:t>
            </a:r>
          </a:p>
          <a:p>
            <a:r>
              <a:rPr lang="en-US" sz="2000" dirty="0"/>
              <a:t>Motivate students</a:t>
            </a:r>
          </a:p>
          <a:p>
            <a:r>
              <a:rPr lang="en-US" sz="2000" dirty="0">
                <a:sym typeface="Wingdings" panose="05000000000000000000" pitchFamily="2" charset="2"/>
              </a:rPr>
              <a:t>If you want to use event logs/naturalistic data (e.g., Sakai, Piazza), specify hypotheses as much as possible</a:t>
            </a:r>
          </a:p>
          <a:p>
            <a:r>
              <a:rPr lang="en-US" sz="2000" dirty="0"/>
              <a:t>Proofread carefully</a:t>
            </a:r>
          </a:p>
        </p:txBody>
      </p:sp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475" y="457840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6BDEA-9437-4C90-96A9-6C465BC9C8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LT Std 55 Roman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Roadmap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27" y="1606638"/>
            <a:ext cx="7664428" cy="3112200"/>
          </a:xfrm>
        </p:spPr>
        <p:txBody>
          <a:bodyPr/>
          <a:lstStyle/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Our research questions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Lessons from classroom research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A few results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Questions &amp; discussion</a:t>
            </a:r>
          </a:p>
        </p:txBody>
      </p:sp>
      <p:sp>
        <p:nvSpPr>
          <p:cNvPr id="5" name="Google Shape;28;p5">
            <a:extLst>
              <a:ext uri="{FF2B5EF4-FFF2-40B4-BE49-F238E27FC236}">
                <a16:creationId xmlns:a16="http://schemas.microsoft.com/office/drawing/2014/main" id="{A327C5D6-C22D-4318-BFAB-BD0DE72BC577}"/>
              </a:ext>
            </a:extLst>
          </p:cNvPr>
          <p:cNvSpPr/>
          <p:nvPr/>
        </p:nvSpPr>
        <p:spPr>
          <a:xfrm>
            <a:off x="821477" y="485788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7357" y="2888344"/>
            <a:ext cx="821835" cy="0"/>
          </a:xfrm>
          <a:prstGeom prst="straightConnector1">
            <a:avLst/>
          </a:prstGeom>
          <a:ln w="38100">
            <a:solidFill>
              <a:srgbClr val="FFC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9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sizes of classes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6137"/>
              </p:ext>
            </p:extLst>
          </p:nvPr>
        </p:nvGraphicFramePr>
        <p:xfrm>
          <a:off x="301168" y="1662792"/>
          <a:ext cx="8683176" cy="23164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40454">
                  <a:extLst>
                    <a:ext uri="{9D8B030D-6E8A-4147-A177-3AD203B41FA5}">
                      <a16:colId xmlns:a16="http://schemas.microsoft.com/office/drawing/2014/main" val="1507717716"/>
                    </a:ext>
                  </a:extLst>
                </a:gridCol>
                <a:gridCol w="1240454">
                  <a:extLst>
                    <a:ext uri="{9D8B030D-6E8A-4147-A177-3AD203B41FA5}">
                      <a16:colId xmlns:a16="http://schemas.microsoft.com/office/drawing/2014/main" val="605842855"/>
                    </a:ext>
                  </a:extLst>
                </a:gridCol>
                <a:gridCol w="1240454">
                  <a:extLst>
                    <a:ext uri="{9D8B030D-6E8A-4147-A177-3AD203B41FA5}">
                      <a16:colId xmlns:a16="http://schemas.microsoft.com/office/drawing/2014/main" val="2780248940"/>
                    </a:ext>
                  </a:extLst>
                </a:gridCol>
                <a:gridCol w="1086574">
                  <a:extLst>
                    <a:ext uri="{9D8B030D-6E8A-4147-A177-3AD203B41FA5}">
                      <a16:colId xmlns:a16="http://schemas.microsoft.com/office/drawing/2014/main" val="3435002736"/>
                    </a:ext>
                  </a:extLst>
                </a:gridCol>
                <a:gridCol w="1394332">
                  <a:extLst>
                    <a:ext uri="{9D8B030D-6E8A-4147-A177-3AD203B41FA5}">
                      <a16:colId xmlns:a16="http://schemas.microsoft.com/office/drawing/2014/main" val="3008769910"/>
                    </a:ext>
                  </a:extLst>
                </a:gridCol>
                <a:gridCol w="1247193">
                  <a:extLst>
                    <a:ext uri="{9D8B030D-6E8A-4147-A177-3AD203B41FA5}">
                      <a16:colId xmlns:a16="http://schemas.microsoft.com/office/drawing/2014/main" val="2910141592"/>
                    </a:ext>
                  </a:extLst>
                </a:gridCol>
                <a:gridCol w="1233715">
                  <a:extLst>
                    <a:ext uri="{9D8B030D-6E8A-4147-A177-3AD203B41FA5}">
                      <a16:colId xmlns:a16="http://schemas.microsoft.com/office/drawing/2014/main" val="3504447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Psy101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CS101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Sta101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Chem101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Math216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Phys141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32361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Fa19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300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254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278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440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4293031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Sp19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215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224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225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374917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Fa18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251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--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79145853"/>
                  </a:ext>
                </a:extLst>
              </a:tr>
            </a:tbl>
          </a:graphicData>
        </a:graphic>
      </p:graphicFrame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4167-56D8-4667-98C5-80B8D4E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F6A6A0-C516-4C7B-A8AE-C9DF02392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545111"/>
              </p:ext>
            </p:extLst>
          </p:nvPr>
        </p:nvGraphicFramePr>
        <p:xfrm>
          <a:off x="960700" y="1192837"/>
          <a:ext cx="7836062" cy="352742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18031">
                  <a:extLst>
                    <a:ext uri="{9D8B030D-6E8A-4147-A177-3AD203B41FA5}">
                      <a16:colId xmlns:a16="http://schemas.microsoft.com/office/drawing/2014/main" val="1726846101"/>
                    </a:ext>
                  </a:extLst>
                </a:gridCol>
                <a:gridCol w="3918031">
                  <a:extLst>
                    <a:ext uri="{9D8B030D-6E8A-4147-A177-3AD203B41FA5}">
                      <a16:colId xmlns:a16="http://schemas.microsoft.com/office/drawing/2014/main" val="4283579171"/>
                    </a:ext>
                  </a:extLst>
                </a:gridCol>
              </a:tblGrid>
              <a:tr h="2768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spc="75" dirty="0">
                          <a:effectLst/>
                        </a:rPr>
                        <a:t>Fixed</a:t>
                      </a:r>
                      <a:endParaRPr lang="en-US" sz="18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55617" marR="55617" marT="55617" marB="55617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spc="75" dirty="0">
                          <a:effectLst/>
                        </a:rPr>
                        <a:t>Growth</a:t>
                      </a:r>
                      <a:endParaRPr lang="en-US" sz="18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0066" marR="60066" marT="0" marB="0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316769"/>
                  </a:ext>
                </a:extLst>
              </a:tr>
              <a:tr h="14766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easily, naturally, talent, talented, IQ, memory, fast, quickly, easy, born, gifted, ease, innate…</a:t>
                      </a: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55617" marR="55617" marT="55617" marB="556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dedicated, passion, studious, practice, motivated, driven, diligent, thorough, eager, curious, interest, open-minded, adapt, flexible, malleable, explore challenge, improve, …</a:t>
                      </a: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0066" marR="60066" marT="0" marB="0"/>
                </a:tc>
                <a:extLst>
                  <a:ext uri="{0D108BD9-81ED-4DB2-BD59-A6C34878D82A}">
                    <a16:rowId xmlns:a16="http://schemas.microsoft.com/office/drawing/2014/main" val="3627220216"/>
                  </a:ext>
                </a:extLst>
              </a:tr>
              <a:tr h="679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no effort, rarely studies, doesn’t need, never studies, book smart, good grades</a:t>
                      </a: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55617" marR="55617" marT="55617" marB="556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push through, work hard, lifetime learner, open minded, love of, try again, tries again, give up, desire to…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0066" marR="60066" marT="0" marB="0"/>
                </a:tc>
                <a:extLst>
                  <a:ext uri="{0D108BD9-81ED-4DB2-BD59-A6C34878D82A}">
                    <a16:rowId xmlns:a16="http://schemas.microsoft.com/office/drawing/2014/main" val="1539381828"/>
                  </a:ext>
                </a:extLst>
              </a:tr>
              <a:tr h="679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too much time, always does better</a:t>
                      </a: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55617" marR="55617" marT="55617" marB="556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spc="75" dirty="0">
                          <a:effectLst/>
                        </a:rPr>
                        <a:t>willing to learn, strive to understand, excited about learning, learn from mistakes…</a:t>
                      </a:r>
                      <a:endParaRPr lang="en-US" sz="1400" spc="75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Calibri Light" panose="020F0302020204030204" pitchFamily="34" charset="0"/>
                      </a:endParaRPr>
                    </a:p>
                  </a:txBody>
                  <a:tcPr marL="60066" marR="60066" marT="0" marB="0"/>
                </a:tc>
                <a:extLst>
                  <a:ext uri="{0D108BD9-81ED-4DB2-BD59-A6C34878D82A}">
                    <a16:rowId xmlns:a16="http://schemas.microsoft.com/office/drawing/2014/main" val="3886944528"/>
                  </a:ext>
                </a:extLst>
              </a:tr>
            </a:tbl>
          </a:graphicData>
        </a:graphic>
      </p:graphicFrame>
      <p:pic>
        <p:nvPicPr>
          <p:cNvPr id="5" name="Picture 12" descr="Thomas O&amp;#39;Connor">
            <a:extLst>
              <a:ext uri="{FF2B5EF4-FFF2-40B4-BE49-F238E27FC236}">
                <a16:creationId xmlns:a16="http://schemas.microsoft.com/office/drawing/2014/main" id="{181F91F7-5053-4E5A-AB20-9969C56AD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66" r="19197" b="59662"/>
          <a:stretch/>
        </p:blipFill>
        <p:spPr bwMode="auto">
          <a:xfrm>
            <a:off x="7966841" y="154948"/>
            <a:ext cx="872168" cy="872168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3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9A2B-877D-43B4-B9C1-822E01255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4325069" cy="435600"/>
          </a:xfrm>
        </p:spPr>
        <p:txBody>
          <a:bodyPr/>
          <a:lstStyle/>
          <a:p>
            <a:r>
              <a:rPr lang="en-US" dirty="0"/>
              <a:t>How does the n-gram library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ABFD3-59B4-42E1-AF11-350AB7690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5800" y="1574157"/>
            <a:ext cx="6809700" cy="1678329"/>
          </a:xfrm>
        </p:spPr>
        <p:txBody>
          <a:bodyPr/>
          <a:lstStyle/>
          <a:p>
            <a:pPr fontAlgn="base"/>
            <a:r>
              <a:rPr lang="en-US" sz="3200" dirty="0">
                <a:latin typeface="+mn-lt"/>
              </a:rPr>
              <a:t>233 are </a:t>
            </a:r>
            <a:r>
              <a:rPr lang="en-US" sz="3200" i="1" dirty="0">
                <a:latin typeface="+mn-lt"/>
              </a:rPr>
              <a:t>correct</a:t>
            </a:r>
            <a:r>
              <a:rPr lang="en-US" sz="3200" dirty="0">
                <a:latin typeface="+mn-lt"/>
              </a:rPr>
              <a:t> (out of 241)</a:t>
            </a:r>
          </a:p>
          <a:p>
            <a:pPr fontAlgn="base"/>
            <a:r>
              <a:rPr lang="en-US" sz="3200" dirty="0">
                <a:latin typeface="+mn-lt"/>
              </a:rPr>
              <a:t>8 are </a:t>
            </a:r>
            <a:r>
              <a:rPr lang="en-US" sz="3200" i="1" dirty="0">
                <a:latin typeface="+mn-lt"/>
              </a:rPr>
              <a:t>incorrect</a:t>
            </a:r>
            <a:r>
              <a:rPr lang="en-US" sz="3200" dirty="0">
                <a:latin typeface="+mn-lt"/>
              </a:rPr>
              <a:t> (out of 241)</a:t>
            </a:r>
          </a:p>
          <a:p>
            <a:pPr fontAlgn="base"/>
            <a:endParaRPr lang="en-US" sz="3200" dirty="0">
              <a:latin typeface="+mn-lt"/>
            </a:endParaRPr>
          </a:p>
        </p:txBody>
      </p:sp>
      <p:pic>
        <p:nvPicPr>
          <p:cNvPr id="4" name="Picture 12" descr="Thomas O&amp;#39;Connor">
            <a:extLst>
              <a:ext uri="{FF2B5EF4-FFF2-40B4-BE49-F238E27FC236}">
                <a16:creationId xmlns:a16="http://schemas.microsoft.com/office/drawing/2014/main" id="{3751409E-5F0B-4D22-9E67-12FE4249A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466" r="19197" b="59662"/>
          <a:stretch/>
        </p:blipFill>
        <p:spPr bwMode="auto">
          <a:xfrm>
            <a:off x="7966841" y="154948"/>
            <a:ext cx="872168" cy="872168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32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9A53-6AF6-49C7-BB56-AB0C471B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bit.ly/</a:t>
            </a:r>
            <a:r>
              <a:rPr lang="en-US" b="0" dirty="0" err="1"/>
              <a:t>mindsetmapper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198B4-5AB8-4BFE-9B27-D8410DF44C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250" y="1248889"/>
            <a:ext cx="7199586" cy="3408823"/>
          </a:xfrm>
          <a:prstGeom prst="rect">
            <a:avLst/>
          </a:prstGeom>
        </p:spPr>
      </p:pic>
      <p:pic>
        <p:nvPicPr>
          <p:cNvPr id="5" name="Picture 10" descr="Image result for taylor albus">
            <a:extLst>
              <a:ext uri="{FF2B5EF4-FFF2-40B4-BE49-F238E27FC236}">
                <a16:creationId xmlns:a16="http://schemas.microsoft.com/office/drawing/2014/main" id="{9018F683-0CCB-41CC-A229-B24A0D59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4999" y="217245"/>
            <a:ext cx="867894" cy="867894"/>
          </a:xfrm>
          <a:prstGeom prst="ellipse">
            <a:avLst/>
          </a:prstGeom>
          <a:noFill/>
          <a:ln w="28575">
            <a:solidFill>
              <a:srgbClr val="62A97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9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6BDEA-9437-4C90-96A9-6C465BC9C8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LT Std 55 Roman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Roadmap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27" y="1606638"/>
            <a:ext cx="7664428" cy="3112200"/>
          </a:xfrm>
        </p:spPr>
        <p:txBody>
          <a:bodyPr/>
          <a:lstStyle/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Our research questions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Lessons  from classroom research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 few results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Questions &amp; discussion</a:t>
            </a:r>
          </a:p>
        </p:txBody>
      </p:sp>
      <p:sp>
        <p:nvSpPr>
          <p:cNvPr id="5" name="Google Shape;28;p5">
            <a:extLst>
              <a:ext uri="{FF2B5EF4-FFF2-40B4-BE49-F238E27FC236}">
                <a16:creationId xmlns:a16="http://schemas.microsoft.com/office/drawing/2014/main" id="{A327C5D6-C22D-4318-BFAB-BD0DE72BC577}"/>
              </a:ext>
            </a:extLst>
          </p:cNvPr>
          <p:cNvSpPr/>
          <p:nvPr/>
        </p:nvSpPr>
        <p:spPr>
          <a:xfrm>
            <a:off x="821477" y="485788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7357" y="2002973"/>
            <a:ext cx="821835" cy="0"/>
          </a:xfrm>
          <a:prstGeom prst="straightConnector1">
            <a:avLst/>
          </a:prstGeom>
          <a:ln w="38100">
            <a:solidFill>
              <a:srgbClr val="FFC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44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F379-E76D-42DB-84C5-B486D801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Coded mindset and TOI score (Spring 2019)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6005" y="4581173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N = 500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02"/>
          <a:stretch/>
        </p:blipFill>
        <p:spPr>
          <a:xfrm>
            <a:off x="1639024" y="1050253"/>
            <a:ext cx="6323876" cy="3684808"/>
          </a:xfrm>
          <a:prstGeom prst="rect">
            <a:avLst/>
          </a:prstGeom>
        </p:spPr>
      </p:pic>
      <p:pic>
        <p:nvPicPr>
          <p:cNvPr id="8" name="Picture 7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7" y="41271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6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717B-13D0-493E-B3BF-DF52043A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20" y="196228"/>
            <a:ext cx="8107680" cy="435600"/>
          </a:xfrm>
        </p:spPr>
        <p:txBody>
          <a:bodyPr/>
          <a:lstStyle/>
          <a:p>
            <a:r>
              <a:rPr lang="en-US" dirty="0"/>
              <a:t>Coded mindset &amp; TOI across CS, PSY, and STA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5150" y="4574779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N = 245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178"/>
          <a:stretch/>
        </p:blipFill>
        <p:spPr>
          <a:xfrm>
            <a:off x="1553313" y="1017597"/>
            <a:ext cx="6631837" cy="3864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1314" y="1132115"/>
            <a:ext cx="88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4.02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036501" y="1103086"/>
            <a:ext cx="88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 </a:t>
            </a:r>
            <a:r>
              <a:rPr lang="en-US" dirty="0"/>
              <a:t>= 3.71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04860" y="1117600"/>
            <a:ext cx="88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dirty="0"/>
              <a:t> = 3.78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49713" y="828912"/>
            <a:ext cx="1075871" cy="3483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CS101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42158" y="804401"/>
            <a:ext cx="1075871" cy="3483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PSY101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0517" y="796001"/>
            <a:ext cx="1075871" cy="3483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STA101</a:t>
            </a:r>
          </a:p>
        </p:txBody>
      </p:sp>
      <p:pic>
        <p:nvPicPr>
          <p:cNvPr id="15" name="Picture 1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87" y="41271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9" y="2021399"/>
            <a:ext cx="1799771" cy="435600"/>
          </a:xfrm>
        </p:spPr>
        <p:txBody>
          <a:bodyPr/>
          <a:lstStyle/>
          <a:p>
            <a:r>
              <a:rPr lang="en-US" dirty="0"/>
              <a:t>Well-being across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09" y="294987"/>
            <a:ext cx="6961173" cy="4324024"/>
          </a:xfrm>
          <a:prstGeom prst="rect">
            <a:avLst/>
          </a:prstGeom>
        </p:spPr>
      </p:pic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7" y="4578403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248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D961-AC71-48BB-A2E9-B989DC37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4441481" cy="435600"/>
          </a:xfrm>
        </p:spPr>
        <p:txBody>
          <a:bodyPr/>
          <a:lstStyle/>
          <a:p>
            <a:r>
              <a:rPr lang="en-US" dirty="0"/>
              <a:t>Perceptions of faculty mindset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EC93C-9274-4DCC-ABE7-7EBEEE3B5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35" y="1393036"/>
            <a:ext cx="7275130" cy="3264676"/>
          </a:xfrm>
          <a:prstGeom prst="rect">
            <a:avLst/>
          </a:prstGeom>
        </p:spPr>
      </p:pic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87" y="45208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3092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D961-AC71-48BB-A2E9-B989DC37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4441481" cy="435600"/>
          </a:xfrm>
        </p:spPr>
        <p:txBody>
          <a:bodyPr/>
          <a:lstStyle/>
          <a:p>
            <a:r>
              <a:rPr lang="en-US" dirty="0"/>
              <a:t>Perceptions of faculty mindset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50F3B-BD08-4728-AFB5-DA57160F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1741547"/>
            <a:ext cx="8460828" cy="1925270"/>
          </a:xfrm>
          <a:prstGeom prst="rect">
            <a:avLst/>
          </a:prstGeom>
        </p:spPr>
      </p:pic>
      <p:pic>
        <p:nvPicPr>
          <p:cNvPr id="4" name="Picture 3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87" y="45208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919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249" y="485788"/>
            <a:ext cx="4468007" cy="4356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Perception of faculty intelligence  mindsets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0712"/>
              </p:ext>
            </p:extLst>
          </p:nvPr>
        </p:nvGraphicFramePr>
        <p:xfrm>
          <a:off x="986974" y="1287830"/>
          <a:ext cx="7721599" cy="3413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19084">
                  <a:extLst>
                    <a:ext uri="{9D8B030D-6E8A-4147-A177-3AD203B41FA5}">
                      <a16:colId xmlns:a16="http://schemas.microsoft.com/office/drawing/2014/main" val="2499304854"/>
                    </a:ext>
                  </a:extLst>
                </a:gridCol>
                <a:gridCol w="1901371">
                  <a:extLst>
                    <a:ext uri="{9D8B030D-6E8A-4147-A177-3AD203B41FA5}">
                      <a16:colId xmlns:a16="http://schemas.microsoft.com/office/drawing/2014/main" val="3242238910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2708206984"/>
                    </a:ext>
                  </a:extLst>
                </a:gridCol>
                <a:gridCol w="2772230">
                  <a:extLst>
                    <a:ext uri="{9D8B030D-6E8A-4147-A177-3AD203B41FA5}">
                      <a16:colId xmlns:a16="http://schemas.microsoft.com/office/drawing/2014/main" val="2356524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Student</a:t>
                      </a:r>
                      <a:r>
                        <a:rPr lang="en-US" sz="1800" baseline="0" dirty="0"/>
                        <a:t> ratings of faculty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Faculty’s TOI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074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Class1 (n</a:t>
                      </a:r>
                      <a:r>
                        <a:rPr lang="en-US" sz="1800" baseline="0" dirty="0"/>
                        <a:t> = 302)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4.28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Quattrocento Sans" panose="020B0502050000020003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4.75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2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Class1</a:t>
                      </a:r>
                      <a:r>
                        <a:rPr lang="en-US" sz="1800" baseline="0" dirty="0"/>
                        <a:t> (n = 51)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4.26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Quattrocento Sans" panose="020B0502050000020003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3.50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7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Class2 (n = 114)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3.89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Quattrocento Sans" panose="020B0502050000020003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4.50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71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Class2 (n = 50)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4.70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Quattrocento Sans" panose="020B0502050000020003" pitchFamily="34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5.50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7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Class3 (n = 98)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4.07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Quattrocento Sans" panose="020B0502050000020003" pitchFamily="34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2.75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8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Class4 (n = 203)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4.56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0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Class5 (n = 104)</a:t>
                      </a:r>
                      <a:endParaRPr lang="en-US"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4.68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</a:t>
                      </a:r>
                      <a:endParaRPr lang="en-US" sz="20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177772"/>
                  </a:ext>
                </a:extLst>
              </a:tr>
            </a:tbl>
          </a:graphicData>
        </a:graphic>
      </p:graphicFrame>
      <p:pic>
        <p:nvPicPr>
          <p:cNvPr id="7" name="Picture 6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335" y="4558479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1" y="45589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77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1" y="45589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C85D3-F76E-4948-8A5E-4A05819AF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33" y="130766"/>
            <a:ext cx="5466571" cy="309869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A482D-DBA1-41EC-9B31-3CA34D503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136" y="572629"/>
            <a:ext cx="6728337" cy="375069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16542-51D5-4B3B-B488-009974B91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357" y="1105352"/>
            <a:ext cx="6872749" cy="384022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653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06F9-A95D-4C5F-B43C-609269D7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students</a:t>
            </a:r>
            <a:r>
              <a:rPr lang="en-US" b="0" dirty="0"/>
              <a:t>: ratings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A26CD-DABA-4A28-8E16-9C46C59B9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699" y="1636135"/>
            <a:ext cx="4666196" cy="3112200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232 students (92.4% of the introduction to psychology course)</a:t>
            </a:r>
          </a:p>
          <a:p>
            <a:r>
              <a:rPr lang="en-US" sz="2000" dirty="0">
                <a:latin typeface="+mn-lt"/>
              </a:rPr>
              <a:t>“How useful was it to see student responses from the class?” (1 – 5)</a:t>
            </a:r>
          </a:p>
          <a:p>
            <a:r>
              <a:rPr lang="en-US" sz="2000" dirty="0">
                <a:latin typeface="+mn-lt"/>
              </a:rPr>
              <a:t>“Would you advise the instructor to include this activity in future lessons on intelligence?” (1 </a:t>
            </a:r>
            <a:r>
              <a:rPr lang="en-US" sz="2000" dirty="0"/>
              <a:t>–</a:t>
            </a:r>
            <a:r>
              <a:rPr lang="en-US" sz="2000" dirty="0">
                <a:latin typeface="+mn-lt"/>
              </a:rPr>
              <a:t> 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99CC5-06E4-4EB8-9028-7888A7CDD6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214" y="2680484"/>
            <a:ext cx="2809675" cy="2226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962126-4C8E-4924-9D0B-2272D0D4BE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205" y="157823"/>
            <a:ext cx="3029694" cy="240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2FF98-F82B-4A72-B81C-34C31734B269}"/>
              </a:ext>
            </a:extLst>
          </p:cNvPr>
          <p:cNvSpPr txBox="1"/>
          <p:nvPr/>
        </p:nvSpPr>
        <p:spPr>
          <a:xfrm>
            <a:off x="6004560" y="396756"/>
            <a:ext cx="101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</a:rPr>
              <a:t>M</a:t>
            </a:r>
            <a:r>
              <a:rPr lang="en-US" dirty="0">
                <a:latin typeface="+mn-lt"/>
              </a:rPr>
              <a:t> = 4.11</a:t>
            </a:r>
          </a:p>
          <a:p>
            <a:r>
              <a:rPr lang="en-US" i="1" dirty="0">
                <a:latin typeface="+mn-lt"/>
              </a:rPr>
              <a:t>SD</a:t>
            </a:r>
            <a:r>
              <a:rPr lang="en-US" dirty="0">
                <a:latin typeface="+mn-lt"/>
              </a:rPr>
              <a:t> = 0.96</a:t>
            </a:r>
            <a:endParaRPr lang="en-US" i="1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CFB93-A8F4-47FF-A058-7FCA98D6A43C}"/>
              </a:ext>
            </a:extLst>
          </p:cNvPr>
          <p:cNvSpPr txBox="1"/>
          <p:nvPr/>
        </p:nvSpPr>
        <p:spPr>
          <a:xfrm>
            <a:off x="6004560" y="2884458"/>
            <a:ext cx="101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</a:rPr>
              <a:t>M</a:t>
            </a:r>
            <a:r>
              <a:rPr lang="en-US" dirty="0">
                <a:latin typeface="+mn-lt"/>
              </a:rPr>
              <a:t> = 4.31</a:t>
            </a:r>
          </a:p>
          <a:p>
            <a:r>
              <a:rPr lang="en-US" i="1" dirty="0">
                <a:latin typeface="+mn-lt"/>
              </a:rPr>
              <a:t>SD</a:t>
            </a:r>
            <a:r>
              <a:rPr lang="en-US" dirty="0">
                <a:latin typeface="+mn-lt"/>
              </a:rPr>
              <a:t> = 0.71</a:t>
            </a:r>
            <a:endParaRPr lang="en-US" i="1" dirty="0">
              <a:latin typeface="+mn-lt"/>
            </a:endParaRPr>
          </a:p>
        </p:txBody>
      </p:sp>
      <p:pic>
        <p:nvPicPr>
          <p:cNvPr id="9" name="Picture 8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1" y="45589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85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8E89-257F-4B10-B76D-8872E480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students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34C0E-A470-48FB-8700-1E68132A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314" y="1637651"/>
            <a:ext cx="4324606" cy="3112200"/>
          </a:xfrm>
        </p:spPr>
        <p:txBody>
          <a:bodyPr/>
          <a:lstStyle/>
          <a:p>
            <a:r>
              <a:rPr lang="en-US" dirty="0"/>
              <a:t>Seeing class distribution helps contextualize their own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E410A-FD8C-42F7-94A8-541E7DDF38FE}"/>
              </a:ext>
            </a:extLst>
          </p:cNvPr>
          <p:cNvSpPr txBox="1"/>
          <p:nvPr/>
        </p:nvSpPr>
        <p:spPr>
          <a:xfrm>
            <a:off x="5132439" y="2081519"/>
            <a:ext cx="36422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+mj-lt"/>
              </a:rPr>
              <a:t>“It … showed that both mindsets really did exist, even right in our classroom.”</a:t>
            </a:r>
          </a:p>
        </p:txBody>
      </p:sp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41" y="45589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94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C7476-2D43-43CB-8203-6FF8DF92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6095999" cy="4356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Planned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C2121E-BB03-45C8-A491-69EAEE6EB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34091"/>
              </p:ext>
            </p:extLst>
          </p:nvPr>
        </p:nvGraphicFramePr>
        <p:xfrm>
          <a:off x="1040524" y="1467472"/>
          <a:ext cx="7735614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78538">
                  <a:extLst>
                    <a:ext uri="{9D8B030D-6E8A-4147-A177-3AD203B41FA5}">
                      <a16:colId xmlns:a16="http://schemas.microsoft.com/office/drawing/2014/main" val="3467157623"/>
                    </a:ext>
                  </a:extLst>
                </a:gridCol>
                <a:gridCol w="2876331">
                  <a:extLst>
                    <a:ext uri="{9D8B030D-6E8A-4147-A177-3AD203B41FA5}">
                      <a16:colId xmlns:a16="http://schemas.microsoft.com/office/drawing/2014/main" val="4162502127"/>
                    </a:ext>
                  </a:extLst>
                </a:gridCol>
                <a:gridCol w="2280745">
                  <a:extLst>
                    <a:ext uri="{9D8B030D-6E8A-4147-A177-3AD203B41FA5}">
                      <a16:colId xmlns:a16="http://schemas.microsoft.com/office/drawing/2014/main" val="2629808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Dependent measures of interest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Predictor variables of interest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Predictor variables</a:t>
                      </a:r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54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Course grade</a:t>
                      </a: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Grade satisfaction</a:t>
                      </a: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Well-being</a:t>
                      </a: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Naturalistic behaviors </a:t>
                      </a:r>
                      <a:r>
                        <a:rPr lang="en-US" sz="1600" dirty="0">
                          <a:solidFill>
                            <a:schemeClr val="bg2"/>
                          </a:solidFill>
                          <a:latin typeface="+mn-lt"/>
                        </a:rPr>
                        <a:t>e.g. help-seeking</a:t>
                      </a: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Future course grades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600" dirty="0">
                          <a:latin typeface="+mn-lt"/>
                        </a:rPr>
                        <a:t>Mindset: TOI,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dirty="0">
                          <a:latin typeface="+mn-lt"/>
                        </a:rPr>
                        <a:t>coded, algorithm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Perception of faculty mindset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Procrastination (logs 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Previous GPA</a:t>
                      </a:r>
                    </a:p>
                    <a:p>
                      <a:pPr algn="ctr"/>
                      <a:endParaRPr lang="en-US" sz="1600" dirty="0">
                        <a:latin typeface="+mn-lt"/>
                      </a:endParaRPr>
                    </a:p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SAT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62029"/>
                  </a:ext>
                </a:extLst>
              </a:tr>
            </a:tbl>
          </a:graphicData>
        </a:graphic>
      </p:graphicFrame>
      <p:pic>
        <p:nvPicPr>
          <p:cNvPr id="4" name="Picture 3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7" y="4573892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25" y="4561191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3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FA173pSIZuP3tBG3Lmnyvri7WsaHIwwZujRj11shiO2QK3VSLy4AX_aIGxmwROlg1kfRHNN71rKieEVsewHJaN95d9k9aU5TYSiduYQspGXSxP8vPWOuEIcQb0hNn7pE7jAUuA0MMr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464"/>
          <a:stretch/>
        </p:blipFill>
        <p:spPr bwMode="auto">
          <a:xfrm>
            <a:off x="-219919" y="-278216"/>
            <a:ext cx="9583838" cy="569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281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D961-AC71-48BB-A2E9-B989DC37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485788"/>
            <a:ext cx="4441481" cy="435600"/>
          </a:xfrm>
        </p:spPr>
        <p:txBody>
          <a:bodyPr/>
          <a:lstStyle/>
          <a:p>
            <a:r>
              <a:rPr lang="en-US" dirty="0"/>
              <a:t>Procrastination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D41BD-F69C-44B1-B6A6-3211DB6AFEA2}"/>
              </a:ext>
            </a:extLst>
          </p:cNvPr>
          <p:cNvSpPr txBox="1"/>
          <p:nvPr/>
        </p:nvSpPr>
        <p:spPr>
          <a:xfrm>
            <a:off x="7068637" y="2248584"/>
            <a:ext cx="153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Assignment deadline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D939E4-F164-42C1-A779-31EEBA83E41D}"/>
              </a:ext>
            </a:extLst>
          </p:cNvPr>
          <p:cNvCxnSpPr>
            <a:cxnSpLocks/>
          </p:cNvCxnSpPr>
          <p:nvPr/>
        </p:nvCxnSpPr>
        <p:spPr>
          <a:xfrm>
            <a:off x="3689131" y="3121574"/>
            <a:ext cx="4149389" cy="0"/>
          </a:xfrm>
          <a:prstGeom prst="line">
            <a:avLst/>
          </a:prstGeom>
          <a:ln w="57150">
            <a:solidFill>
              <a:srgbClr val="62A97E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34DB24-CB28-4F67-A58B-1E7CFB5EE73A}"/>
              </a:ext>
            </a:extLst>
          </p:cNvPr>
          <p:cNvCxnSpPr>
            <a:cxnSpLocks/>
          </p:cNvCxnSpPr>
          <p:nvPr/>
        </p:nvCxnSpPr>
        <p:spPr>
          <a:xfrm>
            <a:off x="998486" y="3121574"/>
            <a:ext cx="6629830" cy="0"/>
          </a:xfrm>
          <a:prstGeom prst="line">
            <a:avLst/>
          </a:prstGeom>
          <a:ln w="57150">
            <a:solidFill>
              <a:srgbClr val="62A97E"/>
            </a:solidFill>
            <a:prstDash val="sys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3B2FA6B-7B92-4B5D-84FF-72D042D2B62E}"/>
              </a:ext>
            </a:extLst>
          </p:cNvPr>
          <p:cNvSpPr txBox="1"/>
          <p:nvPr/>
        </p:nvSpPr>
        <p:spPr>
          <a:xfrm>
            <a:off x="2969172" y="2174136"/>
            <a:ext cx="1439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Submitted online</a:t>
            </a:r>
          </a:p>
        </p:txBody>
      </p:sp>
      <p:pic>
        <p:nvPicPr>
          <p:cNvPr id="15" name="Graphic 14" descr="Document">
            <a:extLst>
              <a:ext uri="{FF2B5EF4-FFF2-40B4-BE49-F238E27FC236}">
                <a16:creationId xmlns:a16="http://schemas.microsoft.com/office/drawing/2014/main" id="{B3DBA9E2-7E1E-444C-A7D2-6997E895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5406" y="1334184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174409-FB60-40DC-A644-182AA78D73E4}"/>
              </a:ext>
            </a:extLst>
          </p:cNvPr>
          <p:cNvSpPr txBox="1"/>
          <p:nvPr/>
        </p:nvSpPr>
        <p:spPr>
          <a:xfrm>
            <a:off x="3689131" y="3427090"/>
            <a:ext cx="428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[            procrastination index</a:t>
            </a:r>
            <a:r>
              <a:rPr lang="en-US" sz="1800" dirty="0"/>
              <a:t>                </a:t>
            </a:r>
            <a:r>
              <a:rPr lang="en-US" sz="1800" dirty="0">
                <a:latin typeface="+mn-lt"/>
              </a:rPr>
              <a:t>]</a:t>
            </a:r>
          </a:p>
        </p:txBody>
      </p:sp>
      <p:pic>
        <p:nvPicPr>
          <p:cNvPr id="11" name="Picture 10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666" y="4509744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75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950B-1244-4902-8547-3AE8D952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Outreach: February 2020 Libraries Exhibit</a:t>
            </a:r>
          </a:p>
        </p:txBody>
      </p:sp>
      <p:pic>
        <p:nvPicPr>
          <p:cNvPr id="6" name="Picture 5" descr="A screen shot of a living room&#10;&#10;Description automatically generated">
            <a:extLst>
              <a:ext uri="{FF2B5EF4-FFF2-40B4-BE49-F238E27FC236}">
                <a16:creationId xmlns:a16="http://schemas.microsoft.com/office/drawing/2014/main" id="{9CDE56A1-7058-4508-B744-5DB22AF41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36" y="1312569"/>
            <a:ext cx="4671207" cy="3503406"/>
          </a:xfrm>
          <a:prstGeom prst="rect">
            <a:avLst/>
          </a:prstGeom>
        </p:spPr>
      </p:pic>
      <p:pic>
        <p:nvPicPr>
          <p:cNvPr id="7" name="Picture 6" descr="Image result for person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87" y="4588962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26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6BDEA-9437-4C90-96A9-6C465BC9C81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LT Std 55 Roman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Talk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27" y="1606638"/>
            <a:ext cx="7664428" cy="3112200"/>
          </a:xfrm>
        </p:spPr>
        <p:txBody>
          <a:bodyPr/>
          <a:lstStyle/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Our research questions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Lessons  from classroom research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 few results</a:t>
            </a:r>
          </a:p>
          <a:p>
            <a:pPr marL="5334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Questions &amp; discussion</a:t>
            </a:r>
          </a:p>
        </p:txBody>
      </p:sp>
      <p:sp>
        <p:nvSpPr>
          <p:cNvPr id="5" name="Google Shape;28;p5">
            <a:extLst>
              <a:ext uri="{FF2B5EF4-FFF2-40B4-BE49-F238E27FC236}">
                <a16:creationId xmlns:a16="http://schemas.microsoft.com/office/drawing/2014/main" id="{A327C5D6-C22D-4318-BFAB-BD0DE72BC577}"/>
              </a:ext>
            </a:extLst>
          </p:cNvPr>
          <p:cNvSpPr/>
          <p:nvPr/>
        </p:nvSpPr>
        <p:spPr>
          <a:xfrm>
            <a:off x="821477" y="485788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0410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1539907"/>
            <a:ext cx="639130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Insights across disciplines: What do Duke students believe about intelligence?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5539" y="4464513"/>
            <a:ext cx="2330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BRITE Ideas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December 4,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6624" y="2699707"/>
            <a:ext cx="689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Christina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Bejjani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T Std 55 Roman"/>
                <a:cs typeface="Arial"/>
                <a:sym typeface="Arial"/>
              </a:rPr>
              <a:t>, Brenda Yang</a:t>
            </a:r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3A4165FF-80D2-4C18-B527-B1F38794CF27}"/>
              </a:ext>
            </a:extLst>
          </p:cNvPr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69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100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4" y="755649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3" y="107948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FA173pSIZuP3tBG3Lmnyvri7WsaHIwwZujRj11shiO2QK3VSLy4AX_aIGxmwROlg1kfRHNN71rKieEVsewHJaN95d9k9aU5TYSiduYQspGXSxP8vPWOuEIcQb0hNn7pE7jAUuA0MMr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464"/>
          <a:stretch/>
        </p:blipFill>
        <p:spPr bwMode="auto">
          <a:xfrm>
            <a:off x="-219919" y="-278216"/>
            <a:ext cx="9583838" cy="569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788" y="482972"/>
            <a:ext cx="2873250" cy="435600"/>
          </a:xfrm>
        </p:spPr>
        <p:txBody>
          <a:bodyPr/>
          <a:lstStyle/>
          <a:p>
            <a:pPr algn="ctr"/>
            <a:r>
              <a:rPr lang="en-US" sz="2400" dirty="0"/>
              <a:t>Intelligence is fixed.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934964" y="380959"/>
            <a:ext cx="287325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2400" dirty="0"/>
              <a:t>Intelligence can be grown.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814" y="1322071"/>
            <a:ext cx="28971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Embrace challenges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Likely to persist in the face of setbacks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Effort is the path to mastery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788" y="1750076"/>
            <a:ext cx="269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Avoid challenges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Give up easily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Effort signifies a lack of talent</a:t>
            </a:r>
          </a:p>
        </p:txBody>
      </p:sp>
      <p:pic>
        <p:nvPicPr>
          <p:cNvPr id="7" name="Picture 4" descr="Image result for perso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61" y="44918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5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25416" y="160334"/>
            <a:ext cx="6616312" cy="4573056"/>
            <a:chOff x="259273" y="186266"/>
            <a:chExt cx="7009301" cy="4844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3ACA8-125A-4A06-973A-6B869183E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4348"/>
            <a:stretch/>
          </p:blipFill>
          <p:spPr>
            <a:xfrm>
              <a:off x="259273" y="186266"/>
              <a:ext cx="7009301" cy="46289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69C81-B9CA-48B2-BE0F-46B5BAA63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 t="92897"/>
            <a:stretch/>
          </p:blipFill>
          <p:spPr>
            <a:xfrm>
              <a:off x="411547" y="4665629"/>
              <a:ext cx="6670884" cy="365319"/>
            </a:xfrm>
            <a:prstGeom prst="rect">
              <a:avLst/>
            </a:prstGeom>
          </p:spPr>
        </p:pic>
      </p:grpSp>
      <p:pic>
        <p:nvPicPr>
          <p:cNvPr id="15" name="Picture 4" descr="https://lh6.googleusercontent.com/YZz-2VrJKJ6q6TjS8tfv1yHAmKJB8Hp5z9Z4wZAoRIHcdCBLi3-pIl33UGpshzndWNyRp6WDX-LJ-1Ui83UfiXrCSfsZRSJxPGykL16VcrJBExB55lSPBPyx36jua4Lqk1mkPx8Uo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5708" y="3866923"/>
            <a:ext cx="424424" cy="2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180">
            <a:extLst>
              <a:ext uri="{FF2B5EF4-FFF2-40B4-BE49-F238E27FC236}">
                <a16:creationId xmlns:a16="http://schemas.microsoft.com/office/drawing/2014/main" id="{97D6BB51-5EBF-4EF9-8FC7-31ED24D21BFD}"/>
              </a:ext>
            </a:extLst>
          </p:cNvPr>
          <p:cNvSpPr txBox="1">
            <a:spLocks/>
          </p:cNvSpPr>
          <p:nvPr/>
        </p:nvSpPr>
        <p:spPr>
          <a:xfrm>
            <a:off x="7501619" y="1483004"/>
            <a:ext cx="1563723" cy="198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tabLst/>
              <a:defRPr/>
            </a:pPr>
            <a:r>
              <a:rPr lang="en-US" sz="3600" dirty="0">
                <a:highlight>
                  <a:srgbClr val="FFCD00"/>
                </a:highlight>
              </a:rPr>
              <a:t>TOI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ora"/>
              <a:sym typeface="Lor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tabLst/>
              <a:defRPr/>
            </a:pPr>
            <a:r>
              <a:rPr kumimoji="0" lang="en-US" sz="4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/>
                <a:sym typeface="Lora"/>
              </a:rPr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/>
                <a:sym typeface="Lora"/>
              </a:rPr>
              <a:t>[1-6]</a:t>
            </a:r>
            <a:endParaRPr kumimoji="0" lang="en-US" sz="13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CD00"/>
              </a:highlight>
              <a:uLnTx/>
              <a:uFillTx/>
              <a:latin typeface="Lora"/>
              <a:sym typeface="Lora"/>
            </a:endParaRPr>
          </a:p>
        </p:txBody>
      </p:sp>
      <p:pic>
        <p:nvPicPr>
          <p:cNvPr id="2050" name="Picture 2" descr="https://lh5.googleusercontent.com/GpxG62_tqQNaeswkatFR0Nt3OBf-jUfuiiTXoHcj56G1V0_2EgoKvH7eEO4x0G0Ja587F9nzEjYWK2Ts3RkjwsRqBfWrXBJWAlfnp7oMePy02Q3F952wVkNkzs2At1xNXgua37n0Vd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209" y="2607080"/>
            <a:ext cx="4530725" cy="73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26934" y="120221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always greatly change how intelligent you are.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4" descr="Image result for person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55" y="45299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1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03844" y="160334"/>
            <a:ext cx="6616312" cy="4573056"/>
            <a:chOff x="259273" y="186266"/>
            <a:chExt cx="7009301" cy="4844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3ACA8-125A-4A06-973A-6B869183E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4348"/>
            <a:stretch/>
          </p:blipFill>
          <p:spPr>
            <a:xfrm>
              <a:off x="259273" y="186266"/>
              <a:ext cx="7009301" cy="46289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69C81-B9CA-48B2-BE0F-46B5BAA63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 t="92897"/>
            <a:stretch/>
          </p:blipFill>
          <p:spPr>
            <a:xfrm>
              <a:off x="411547" y="4665629"/>
              <a:ext cx="6670884" cy="365319"/>
            </a:xfrm>
            <a:prstGeom prst="rect">
              <a:avLst/>
            </a:prstGeom>
          </p:spPr>
        </p:pic>
      </p:grpSp>
      <p:pic>
        <p:nvPicPr>
          <p:cNvPr id="15" name="Picture 4" descr="https://lh6.googleusercontent.com/YZz-2VrJKJ6q6TjS8tfv1yHAmKJB8Hp5z9Z4wZAoRIHcdCBLi3-pIl33UGpshzndWNyRp6WDX-LJ-1Ui83UfiXrCSfsZRSJxPGykL16VcrJBExB55lSPBPyx36jua4Lqk1mkPx8Uo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136" y="3866923"/>
            <a:ext cx="424424" cy="2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5362" y="125354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u="sng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 someone</a:t>
            </a:r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you think of who is intelligent.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2281084" y="2733368"/>
            <a:ext cx="504394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1 – 3 sentences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55" y="45299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693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03844" y="160334"/>
            <a:ext cx="6616312" cy="4573056"/>
            <a:chOff x="259273" y="186266"/>
            <a:chExt cx="7009301" cy="4844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3ACA8-125A-4A06-973A-6B869183E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4348"/>
            <a:stretch/>
          </p:blipFill>
          <p:spPr>
            <a:xfrm>
              <a:off x="259273" y="186266"/>
              <a:ext cx="7009301" cy="46289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69C81-B9CA-48B2-BE0F-46B5BAA63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 t="92897"/>
            <a:stretch/>
          </p:blipFill>
          <p:spPr>
            <a:xfrm>
              <a:off x="411547" y="4665629"/>
              <a:ext cx="6670884" cy="365319"/>
            </a:xfrm>
            <a:prstGeom prst="rect">
              <a:avLst/>
            </a:prstGeom>
          </p:spPr>
        </p:pic>
      </p:grpSp>
      <p:pic>
        <p:nvPicPr>
          <p:cNvPr id="15" name="Picture 4" descr="https://lh6.googleusercontent.com/YZz-2VrJKJ6q6TjS8tfv1yHAmKJB8Hp5z9Z4wZAoRIHcdCBLi3-pIl33UGpshzndWNyRp6WDX-LJ-1Ui83UfiXrCSfsZRSJxPGykL16VcrJBExB55lSPBPyx36jua4Lqk1mkPx8Uo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136" y="3866923"/>
            <a:ext cx="424424" cy="2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5362" y="125354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you think of </a:t>
            </a:r>
            <a:r>
              <a:rPr lang="en-US" sz="2400" u="sng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yourself</a:t>
            </a:r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intelligent? Why or why not?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2281084" y="2733368"/>
            <a:ext cx="504394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1 – 3 sentences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55" y="45299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789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03844" y="160334"/>
            <a:ext cx="6616312" cy="4573056"/>
            <a:chOff x="259273" y="186266"/>
            <a:chExt cx="7009301" cy="4844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B3ACA8-125A-4A06-973A-6B869183E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4348"/>
            <a:stretch/>
          </p:blipFill>
          <p:spPr>
            <a:xfrm>
              <a:off x="259273" y="186266"/>
              <a:ext cx="7009301" cy="46289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769C81-B9CA-48B2-BE0F-46B5BAA63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 t="92897"/>
            <a:stretch/>
          </p:blipFill>
          <p:spPr>
            <a:xfrm>
              <a:off x="411547" y="4665629"/>
              <a:ext cx="6670884" cy="365319"/>
            </a:xfrm>
            <a:prstGeom prst="rect">
              <a:avLst/>
            </a:prstGeom>
          </p:spPr>
        </p:pic>
      </p:grpSp>
      <p:pic>
        <p:nvPicPr>
          <p:cNvPr id="15" name="Picture 4" descr="https://lh6.googleusercontent.com/YZz-2VrJKJ6q6TjS8tfv1yHAmKJB8Hp5z9Z4wZAoRIHcdCBLi3-pIl33UGpshzndWNyRp6WDX-LJ-1Ui83UfiXrCSfsZRSJxPGykL16VcrJBExB55lSPBPyx36jua4Lqk1mkPx8Uo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136" y="3866923"/>
            <a:ext cx="424424" cy="29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05362" y="125354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think </a:t>
            </a:r>
            <a:r>
              <a:rPr lang="en-US" sz="2400" u="sng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caused </a:t>
            </a:r>
            <a:r>
              <a:rPr lang="en-US" sz="2400" dirty="0">
                <a:solidFill>
                  <a:srgbClr val="4343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to have your current level of intelligence?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1CB66E-DD76-49A6-8FA9-F11F03450605}"/>
              </a:ext>
            </a:extLst>
          </p:cNvPr>
          <p:cNvSpPr txBox="1"/>
          <p:nvPr/>
        </p:nvSpPr>
        <p:spPr>
          <a:xfrm>
            <a:off x="2281084" y="2733368"/>
            <a:ext cx="504394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1 – 3 sentences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4" descr="Image result for person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755" y="4529925"/>
            <a:ext cx="454025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685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Custom 1">
      <a:majorFont>
        <a:latin typeface="Lora"/>
        <a:ea typeface=""/>
        <a:cs typeface=""/>
      </a:majorFont>
      <a:minorFont>
        <a:latin typeface="Avenir LT Std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Viola">
      <a:majorFont>
        <a:latin typeface="Lora"/>
        <a:ea typeface=""/>
        <a:cs typeface=""/>
      </a:majorFont>
      <a:minorFont>
        <a:latin typeface="Quattrocen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1164</Words>
  <Application>Microsoft Office PowerPoint</Application>
  <PresentationFormat>On-screen Show (16:9)</PresentationFormat>
  <Paragraphs>245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Courier New</vt:lpstr>
      <vt:lpstr>Avenir LT Std 55 Roman</vt:lpstr>
      <vt:lpstr>Lora</vt:lpstr>
      <vt:lpstr>Arial</vt:lpstr>
      <vt:lpstr>Quattrocento Sans</vt:lpstr>
      <vt:lpstr>Viola template</vt:lpstr>
      <vt:lpstr>1_Viola template</vt:lpstr>
      <vt:lpstr>Insights across disciplines: What do Duke students believe about intelligence?</vt:lpstr>
      <vt:lpstr>Roadmap</vt:lpstr>
      <vt:lpstr>Roadmap</vt:lpstr>
      <vt:lpstr>PowerPoint Presentation</vt:lpstr>
      <vt:lpstr>Intelligence is fixed.</vt:lpstr>
      <vt:lpstr>PowerPoint Presentation</vt:lpstr>
      <vt:lpstr>PowerPoint Presentation</vt:lpstr>
      <vt:lpstr>PowerPoint Presentation</vt:lpstr>
      <vt:lpstr>PowerPoint Presentation</vt:lpstr>
      <vt:lpstr>Do you think you are intelligent? Why or why not?</vt:lpstr>
      <vt:lpstr>Do you think you are intelligent? Why or why not?</vt:lpstr>
      <vt:lpstr>Do you think you are intelligent? Why or why not?</vt:lpstr>
      <vt:lpstr>PowerPoint Presentation</vt:lpstr>
      <vt:lpstr>Measurements: mindsets</vt:lpstr>
      <vt:lpstr>Measurements: mindsets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Recruiting classroom collaborators</vt:lpstr>
      <vt:lpstr>Survey schedule in classrooms</vt:lpstr>
      <vt:lpstr>Lessons from classroom research</vt:lpstr>
      <vt:lpstr>Roadmap</vt:lpstr>
      <vt:lpstr>Sample sizes of classes</vt:lpstr>
      <vt:lpstr>N-gram library</vt:lpstr>
      <vt:lpstr>How does the n-gram library do?</vt:lpstr>
      <vt:lpstr>bit.ly/mindsetmapper</vt:lpstr>
      <vt:lpstr>Coded mindset and TOI score (Spring 2019)</vt:lpstr>
      <vt:lpstr>Coded mindset &amp; TOI across CS, PSY, and STA</vt:lpstr>
      <vt:lpstr>Well-being across classes</vt:lpstr>
      <vt:lpstr>Perceptions of faculty mindset</vt:lpstr>
      <vt:lpstr>Perceptions of faculty mindset</vt:lpstr>
      <vt:lpstr>Perception of faculty intelligence  mindsets</vt:lpstr>
      <vt:lpstr>PowerPoint Presentation</vt:lpstr>
      <vt:lpstr>Survey of students: ratings</vt:lpstr>
      <vt:lpstr>Survey of students</vt:lpstr>
      <vt:lpstr>Planned analysis</vt:lpstr>
      <vt:lpstr>Procrastination index</vt:lpstr>
      <vt:lpstr>Outreach: February 2020 Libraries Exhibit</vt:lpstr>
      <vt:lpstr>Talk</vt:lpstr>
      <vt:lpstr>Insights across disciplines: What do Duke students believe about intelligence?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beliefs about intelligence through language</dc:title>
  <dc:creator>Brenda Yang</dc:creator>
  <cp:lastModifiedBy>chbejjani</cp:lastModifiedBy>
  <cp:revision>305</cp:revision>
  <dcterms:modified xsi:type="dcterms:W3CDTF">2020-09-14T05:02:09Z</dcterms:modified>
</cp:coreProperties>
</file>